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Anton"/>
      <p:regular r:id="rId63"/>
    </p:embeddedFont>
    <p:embeddedFont>
      <p:font typeface="Roboto"/>
      <p:regular r:id="rId64"/>
      <p:bold r:id="rId65"/>
      <p:italic r:id="rId66"/>
      <p:boldItalic r:id="rId67"/>
    </p:embeddedFont>
    <p:embeddedFont>
      <p:font typeface="Lato"/>
      <p:regular r:id="rId68"/>
      <p:bold r:id="rId69"/>
      <p:italic r:id="rId70"/>
      <p:boldItalic r:id="rId71"/>
    </p:embeddedFont>
    <p:embeddedFont>
      <p:font typeface="Didact Gothic"/>
      <p:regular r:id="rId72"/>
    </p:embeddedFont>
    <p:embeddedFont>
      <p:font typeface="Helvetica Neue"/>
      <p:regular r:id="rId73"/>
      <p:bold r:id="rId74"/>
      <p:italic r:id="rId75"/>
      <p:boldItalic r:id="rId76"/>
    </p:embeddedFont>
    <p:embeddedFont>
      <p:font typeface="Helvetica Neue Ligh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9EDAC4-8FD9-49CE-86B5-D3992113EDC0}">
  <a:tblStyle styleId="{469EDAC4-8FD9-49CE-86B5-D3992113EDC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2667E86-52A5-498E-BD3C-4E064A72CB2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regular.fntdata"/><Relationship Id="rId72" Type="http://schemas.openxmlformats.org/officeDocument/2006/relationships/font" Target="fonts/DidactGothic-regular.fntdata"/><Relationship Id="rId31" Type="http://schemas.openxmlformats.org/officeDocument/2006/relationships/slide" Target="slides/slide25.xml"/><Relationship Id="rId75" Type="http://schemas.openxmlformats.org/officeDocument/2006/relationships/font" Target="fonts/HelveticaNeue-italic.fntdata"/><Relationship Id="rId30" Type="http://schemas.openxmlformats.org/officeDocument/2006/relationships/slide" Target="slides/slide24.xml"/><Relationship Id="rId74" Type="http://schemas.openxmlformats.org/officeDocument/2006/relationships/font" Target="fonts/HelveticaNeue-bold.fntdata"/><Relationship Id="rId33" Type="http://schemas.openxmlformats.org/officeDocument/2006/relationships/slide" Target="slides/slide27.xml"/><Relationship Id="rId77" Type="http://schemas.openxmlformats.org/officeDocument/2006/relationships/font" Target="fonts/HelveticaNeueLight-regular.fntdata"/><Relationship Id="rId32" Type="http://schemas.openxmlformats.org/officeDocument/2006/relationships/slide" Target="slides/slide26.xml"/><Relationship Id="rId76" Type="http://schemas.openxmlformats.org/officeDocument/2006/relationships/font" Target="fonts/HelveticaNeue-boldItalic.fntdata"/><Relationship Id="rId35" Type="http://schemas.openxmlformats.org/officeDocument/2006/relationships/slide" Target="slides/slide29.xml"/><Relationship Id="rId79" Type="http://schemas.openxmlformats.org/officeDocument/2006/relationships/font" Target="fonts/HelveticaNeueLight-italic.fntdata"/><Relationship Id="rId34" Type="http://schemas.openxmlformats.org/officeDocument/2006/relationships/slide" Target="slides/slide28.xml"/><Relationship Id="rId78" Type="http://schemas.openxmlformats.org/officeDocument/2006/relationships/font" Target="fonts/HelveticaNeueLight-bold.fntdata"/><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font" Target="fonts/Anton-regular.fntdata"/><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15cd079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f15cd079b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15cd079b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f15cd079b0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15cd079b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15cd079b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15cd079b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15cd079b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15cd079b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15cd079b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15cd079b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15cd079b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15cd079b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15cd079b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15cd079b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15cd079b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15cd079b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15cd079b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15cd079b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f15cd079b0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15cd079b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15cd079b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15cd079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f15cd079b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15cd079b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15cd079b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15cd079b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15cd079b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15cd079b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15cd079b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15cd079b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15cd079b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15cd079b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15cd079b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15cd079b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f15cd079b0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15cd079b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15cd079b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15cd079b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15cd079b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15cd079b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15cd079b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15cd079b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15cd079b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15cd079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f15cd079b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15cd079b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15cd079b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15cd079b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15cd079b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15cd079b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15cd079b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15cd079b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15cd079b0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15cd079b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15cd079b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15cd079b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15cd079b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15cd079b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f15cd079b0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15cd079b0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15cd079b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15cd079b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f15cd079b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15cd079b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f15cd079b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15cd079b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f15cd079b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15cd079b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15cd079b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15cd079b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f15cd079b0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subtemas de un módulo.</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15cd079b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15cd079b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15cd079b0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15cd079b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15cd079b0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15cd079b0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15cd079b0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15cd079b0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15cd079b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f15cd079b0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Momento de consolidación de aprendizajes: </a:t>
            </a:r>
            <a:r>
              <a:rPr lang="es" sz="1000">
                <a:solidFill>
                  <a:schemeClr val="dk1"/>
                </a:solidFill>
                <a:highlight>
                  <a:srgbClr val="FFFFFF"/>
                </a:highlight>
                <a:latin typeface="Roboto"/>
                <a:ea typeface="Roboto"/>
                <a:cs typeface="Roboto"/>
                <a:sym typeface="Roboto"/>
              </a:rPr>
              <a:t>crear cuenta + subida al servidor x FTP</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15cd079b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f15cd079b0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Usar la clase correspondiente a la entrega intermedia del proyecto final.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15cd079b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f15cd079b0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a:solidFill>
                  <a:schemeClr val="dk1"/>
                </a:solidFill>
                <a:highlight>
                  <a:schemeClr val="lt1"/>
                </a:highlight>
                <a:latin typeface="Helvetica Neue Light"/>
                <a:ea typeface="Helvetica Neue Light"/>
                <a:cs typeface="Helvetica Neue Light"/>
                <a:sym typeface="Helvetica Neue Light"/>
              </a:rPr>
              <a:t>Usar la clase correspondiente a la entrega intermedia del proyecto final</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15cd079b0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15cd079b0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15cd079b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f15cd079b0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15cd079b0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15cd079b0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15cd079b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15cd079b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15cd079b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f15cd079b0_0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f15cd079b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f15cd079b0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15cd079b0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f15cd079b0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15cd079b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f15cd079b0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15cd079b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f15cd079b0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15cd079b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f15cd079b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15cd079b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f15cd079b0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s"/>
              <a:t>Recurso: Mapa de conceptos</a:t>
            </a:r>
            <a:endParaRPr b="1"/>
          </a:p>
          <a:p>
            <a:pPr indent="0" lvl="0" marL="0" rtl="0" algn="l">
              <a:lnSpc>
                <a:spcPct val="100000"/>
              </a:lnSpc>
              <a:spcBef>
                <a:spcPts val="0"/>
              </a:spcBef>
              <a:spcAft>
                <a:spcPts val="0"/>
              </a:spcAft>
              <a:buSzPts val="1100"/>
              <a:buNone/>
            </a:pPr>
            <a:r>
              <a:rPr lang="es"/>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s"/>
              <a:t>Sugerencia</a:t>
            </a:r>
            <a:r>
              <a:rPr lang="es"/>
              <a:t>: </a:t>
            </a:r>
            <a:br>
              <a:rPr lang="es"/>
            </a:br>
            <a:r>
              <a:rPr lang="es"/>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s"/>
              <a:t>-Resaltar con color los temas que se abordan en la clase.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15cd079b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f15cd079b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s"/>
              <a:t>Recurso: Cronograma del curso</a:t>
            </a:r>
            <a:br>
              <a:rPr lang="es"/>
            </a:br>
            <a:r>
              <a:rPr lang="es"/>
              <a:t>- Se muestra al</a:t>
            </a:r>
            <a:r>
              <a:rPr b="1" lang="es"/>
              <a:t> inicio</a:t>
            </a:r>
            <a:r>
              <a:rPr lang="es"/>
              <a:t> de cada clase </a:t>
            </a:r>
            <a:endParaRPr/>
          </a:p>
          <a:p>
            <a:pPr indent="0" lvl="0" marL="0" rtl="0" algn="l">
              <a:lnSpc>
                <a:spcPct val="100000"/>
              </a:lnSpc>
              <a:spcBef>
                <a:spcPts val="0"/>
              </a:spcBef>
              <a:spcAft>
                <a:spcPts val="0"/>
              </a:spcAft>
              <a:buSzPts val="1100"/>
              <a:buNone/>
            </a:pPr>
            <a:r>
              <a:rPr lang="es"/>
              <a:t>- Tiene un aspecto similar a un </a:t>
            </a:r>
            <a:r>
              <a:rPr b="1" lang="es"/>
              <a:t>calendario.</a:t>
            </a:r>
            <a:br>
              <a:rPr lang="es"/>
            </a:br>
            <a:r>
              <a:rPr lang="es"/>
              <a:t>- Resume rápidamente: título de la clase, número y contenidos que abarca</a:t>
            </a:r>
            <a:endParaRPr/>
          </a:p>
          <a:p>
            <a:pPr indent="0" lvl="0" marL="0" rtl="0" algn="l">
              <a:lnSpc>
                <a:spcPct val="100000"/>
              </a:lnSpc>
              <a:spcBef>
                <a:spcPts val="0"/>
              </a:spcBef>
              <a:spcAft>
                <a:spcPts val="0"/>
              </a:spcAft>
              <a:buSzPts val="1100"/>
              <a:buNone/>
            </a:pPr>
            <a:r>
              <a:rPr lang="es"/>
              <a:t>- Guía rápida tanto para docentes, como para estudiantes.</a:t>
            </a:r>
            <a:br>
              <a:rPr lang="es"/>
            </a:br>
            <a:r>
              <a:rPr lang="es"/>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-Ubicar en el interior de cada clase aquellas cuestiones destacadas con las cuales se encontrará el alumno y con su respectivo nombre:</a:t>
            </a:r>
            <a:r>
              <a:rPr b="1" lang="es">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15cd079b0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f15cd079b0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6.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hyperlink" Target="http://www.css-tricks.com" TargetMode="External"/><Relationship Id="rId5" Type="http://schemas.openxmlformats.org/officeDocument/2006/relationships/image" Target="../media/image2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hyperlink" Target="http://www.nic.ar" TargetMode="External"/><Relationship Id="rId5" Type="http://schemas.openxmlformats.org/officeDocument/2006/relationships/hyperlink" Target="http://www.mercadolibre.com.a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hyperlink" Target="http://godaddy.com" TargetMode="External"/><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plataforma.coderhouse.com/video-tutoriales" TargetMode="External"/><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1" Type="http://schemas.openxmlformats.org/officeDocument/2006/relationships/hyperlink" Target="https://www.mesi.com.ar/hosting/web-hosting.php#hosting" TargetMode="External"/><Relationship Id="rId10" Type="http://schemas.openxmlformats.org/officeDocument/2006/relationships/image" Target="../media/image47.png"/><Relationship Id="rId13" Type="http://schemas.openxmlformats.org/officeDocument/2006/relationships/hyperlink" Target="https://latincloud.com/mi-pagina-web/" TargetMode="External"/><Relationship Id="rId12"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hyperlink" Target="https://www.neolo.com/argentina/web-hosting/" TargetMode="External"/><Relationship Id="rId9" Type="http://schemas.openxmlformats.org/officeDocument/2006/relationships/hyperlink" Target="https://www.towebs.com/argentina/hosting/" TargetMode="External"/><Relationship Id="rId14"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hyperlink" Target="https://hostrentable.com/hosting.php#Basicos" TargetMode="External"/><Relationship Id="rId7" Type="http://schemas.openxmlformats.org/officeDocument/2006/relationships/image" Target="../media/image25.png"/><Relationship Id="rId8"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hyperlink" Target="https://ar.000webhost.com/" TargetMode="External"/><Relationship Id="rId5" Type="http://schemas.openxmlformats.org/officeDocument/2006/relationships/hyperlink" Target="https://ar.000webhost.com/" TargetMode="External"/><Relationship Id="rId6" Type="http://schemas.openxmlformats.org/officeDocument/2006/relationships/image" Target="../media/image29.png"/><Relationship Id="rId7" Type="http://schemas.openxmlformats.org/officeDocument/2006/relationships/image" Target="../media/image3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39.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hyperlink" Target="https://www.000webhost.com/members/website/list" TargetMode="External"/><Relationship Id="rId5"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hyperlink" Target="https://www.000webhost.com/members/website/list" TargetMode="External"/><Relationship Id="rId5"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56.png"/><Relationship Id="rId5" Type="http://schemas.openxmlformats.org/officeDocument/2006/relationships/hyperlink" Target="https://dl2.cdn.filezilla-project.org/client/FileZilla_3.46.3_win32-setup.exe?h=_SyO8spqOYKJ3RWlb_r9kA&amp;x=1578345667" TargetMode="External"/><Relationship Id="rId6" Type="http://schemas.openxmlformats.org/officeDocument/2006/relationships/hyperlink" Target="https://dl1.cdn.filezilla-project.org/client/FileZilla_3.46.3_win64-setup.exe?h=uPueP8uQHOCYpd3FYieJdA&amp;x=1578345716" TargetMode="External"/><Relationship Id="rId7" Type="http://schemas.openxmlformats.org/officeDocument/2006/relationships/hyperlink" Target="https://download.filezilla-project.org/client/FileZilla_3.46.3_macosx-x86_sponsored-setup.dm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60.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0.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0.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8.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cyberduck.io/" TargetMode="External"/><Relationship Id="rId4" Type="http://schemas.openxmlformats.org/officeDocument/2006/relationships/hyperlink" Target="https://winscp.net/eng/index.php" TargetMode="External"/><Relationship Id="rId9" Type="http://schemas.openxmlformats.org/officeDocument/2006/relationships/image" Target="../media/image62.png"/><Relationship Id="rId5" Type="http://schemas.openxmlformats.org/officeDocument/2006/relationships/hyperlink" Target="https://www.netlify.com" TargetMode="External"/><Relationship Id="rId6" Type="http://schemas.openxmlformats.org/officeDocument/2006/relationships/hyperlink" Target="https://vercel.com" TargetMode="External"/><Relationship Id="rId7" Type="http://schemas.openxmlformats.org/officeDocument/2006/relationships/image" Target="../media/image10.png"/><Relationship Id="rId8"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sKm79b572JuMvoIQCvvgRqKxoQrGZ6jC7AwjEuc-e6A/edit#heading=h.gjdgxs" TargetMode="Externa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 name="Shape 53"/>
        <p:cNvGrpSpPr/>
        <p:nvPr/>
      </p:nvGrpSpPr>
      <p:grpSpPr>
        <a:xfrm>
          <a:off x="0" y="0"/>
          <a:ext cx="0" cy="0"/>
          <a:chOff x="0" y="0"/>
          <a:chExt cx="0" cy="0"/>
        </a:xfrm>
      </p:grpSpPr>
      <p:sp>
        <p:nvSpPr>
          <p:cNvPr id="54" name="Google Shape;54;p1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55" name="Google Shape;55;p13"/>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DOMINIO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9" name="Google Shape;179;p23"/>
          <p:cNvSpPr txBox="1"/>
          <p:nvPr/>
        </p:nvSpPr>
        <p:spPr>
          <a:xfrm>
            <a:off x="833250" y="1239800"/>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Helvetica Neue"/>
                <a:ea typeface="Helvetica Neue"/>
                <a:cs typeface="Helvetica Neue"/>
                <a:sym typeface="Helvetica Neue"/>
              </a:rPr>
              <a:t>Dominio</a:t>
            </a:r>
            <a:r>
              <a:rPr b="1" lang="es" sz="1800">
                <a:solidFill>
                  <a:srgbClr val="B7B7B7"/>
                </a:solidFill>
                <a:latin typeface="Helvetica Neue"/>
                <a:ea typeface="Helvetica Neue"/>
                <a:cs typeface="Helvetica Neue"/>
                <a:sym typeface="Helvetica Neue"/>
              </a:rPr>
              <a:t> </a:t>
            </a:r>
            <a:r>
              <a:rPr i="1" lang="es" sz="1800">
                <a:solidFill>
                  <a:srgbClr val="B7B7B7"/>
                </a:solidFill>
                <a:latin typeface="Helvetica Neue"/>
                <a:ea typeface="Helvetica Neue"/>
                <a:cs typeface="Helvetica Neue"/>
                <a:sym typeface="Helvetica Neue"/>
              </a:rPr>
              <a:t>(terreno)</a:t>
            </a:r>
            <a:endParaRPr i="1" sz="1800">
              <a:solidFill>
                <a:srgbClr val="B7B7B7"/>
              </a:solidFill>
              <a:latin typeface="Helvetica Neue"/>
              <a:ea typeface="Helvetica Neue"/>
              <a:cs typeface="Helvetica Neue"/>
              <a:sym typeface="Helvetica Neue"/>
            </a:endParaRPr>
          </a:p>
        </p:txBody>
      </p:sp>
      <p:pic>
        <p:nvPicPr>
          <p:cNvPr id="180" name="Google Shape;180;p23"/>
          <p:cNvPicPr preferRelativeResize="0"/>
          <p:nvPr/>
        </p:nvPicPr>
        <p:blipFill>
          <a:blip r:embed="rId4">
            <a:alphaModFix/>
          </a:blip>
          <a:stretch>
            <a:fillRect/>
          </a:stretch>
        </p:blipFill>
        <p:spPr>
          <a:xfrm>
            <a:off x="954650" y="1757225"/>
            <a:ext cx="3242400" cy="2038195"/>
          </a:xfrm>
          <a:prstGeom prst="rect">
            <a:avLst/>
          </a:prstGeom>
          <a:noFill/>
          <a:ln>
            <a:noFill/>
          </a:ln>
        </p:spPr>
      </p:pic>
      <p:sp>
        <p:nvSpPr>
          <p:cNvPr id="181" name="Google Shape;181;p23"/>
          <p:cNvSpPr txBox="1"/>
          <p:nvPr/>
        </p:nvSpPr>
        <p:spPr>
          <a:xfrm>
            <a:off x="849504"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Un dominio (mipagina.com.ar), le indica a internet que tiene un “terreno” donde quieres tu página, pero aún no hay nada ahí, sólo una dirección.</a:t>
            </a:r>
            <a:endParaRPr>
              <a:latin typeface="Helvetica Neue Light"/>
              <a:ea typeface="Helvetica Neue Light"/>
              <a:cs typeface="Helvetica Neue Light"/>
              <a:sym typeface="Helvetica Neue Light"/>
            </a:endParaRPr>
          </a:p>
        </p:txBody>
      </p:sp>
      <p:pic>
        <p:nvPicPr>
          <p:cNvPr id="182" name="Google Shape;182;p23"/>
          <p:cNvPicPr preferRelativeResize="0"/>
          <p:nvPr/>
        </p:nvPicPr>
        <p:blipFill>
          <a:blip r:embed="rId5">
            <a:alphaModFix/>
          </a:blip>
          <a:stretch>
            <a:fillRect/>
          </a:stretch>
        </p:blipFill>
        <p:spPr>
          <a:xfrm>
            <a:off x="5145650" y="1795937"/>
            <a:ext cx="2986124" cy="2028226"/>
          </a:xfrm>
          <a:prstGeom prst="rect">
            <a:avLst/>
          </a:prstGeom>
          <a:noFill/>
          <a:ln>
            <a:noFill/>
          </a:ln>
        </p:spPr>
      </p:pic>
      <p:sp>
        <p:nvSpPr>
          <p:cNvPr id="183" name="Google Shape;183;p23"/>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DIFERENCIAS BÁSICAS</a:t>
            </a:r>
            <a:endParaRPr i="1" sz="3800">
              <a:solidFill>
                <a:schemeClr val="dk1"/>
              </a:solidFill>
              <a:latin typeface="Anton"/>
              <a:ea typeface="Anton"/>
              <a:cs typeface="Anton"/>
              <a:sym typeface="Anton"/>
            </a:endParaRPr>
          </a:p>
        </p:txBody>
      </p:sp>
      <p:sp>
        <p:nvSpPr>
          <p:cNvPr id="184" name="Google Shape;184;p23"/>
          <p:cNvSpPr txBox="1"/>
          <p:nvPr/>
        </p:nvSpPr>
        <p:spPr>
          <a:xfrm>
            <a:off x="5212588" y="1290925"/>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latin typeface="Helvetica Neue"/>
                <a:ea typeface="Helvetica Neue"/>
                <a:cs typeface="Helvetica Neue"/>
                <a:sym typeface="Helvetica Neue"/>
              </a:rPr>
              <a:t>Hosting</a:t>
            </a:r>
            <a:r>
              <a:rPr b="1" lang="es" sz="1800">
                <a:solidFill>
                  <a:srgbClr val="B7B7B7"/>
                </a:solidFill>
                <a:latin typeface="Helvetica Neue"/>
                <a:ea typeface="Helvetica Neue"/>
                <a:cs typeface="Helvetica Neue"/>
                <a:sym typeface="Helvetica Neue"/>
              </a:rPr>
              <a:t> </a:t>
            </a:r>
            <a:r>
              <a:rPr i="1" lang="es" sz="1800">
                <a:solidFill>
                  <a:srgbClr val="B7B7B7"/>
                </a:solidFill>
                <a:latin typeface="Helvetica Neue"/>
                <a:ea typeface="Helvetica Neue"/>
                <a:cs typeface="Helvetica Neue"/>
                <a:sym typeface="Helvetica Neue"/>
              </a:rPr>
              <a:t>(hogar)</a:t>
            </a:r>
            <a:endParaRPr i="1" sz="1800">
              <a:solidFill>
                <a:srgbClr val="B7B7B7"/>
              </a:solidFill>
              <a:latin typeface="Helvetica Neue"/>
              <a:ea typeface="Helvetica Neue"/>
              <a:cs typeface="Helvetica Neue"/>
              <a:sym typeface="Helvetica Neue"/>
            </a:endParaRPr>
          </a:p>
        </p:txBody>
      </p:sp>
      <p:sp>
        <p:nvSpPr>
          <p:cNvPr id="185" name="Google Shape;185;p23"/>
          <p:cNvSpPr txBox="1"/>
          <p:nvPr/>
        </p:nvSpPr>
        <p:spPr>
          <a:xfrm>
            <a:off x="4903815"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Light"/>
                <a:ea typeface="Helvetica Neue Light"/>
                <a:cs typeface="Helvetica Neue Light"/>
                <a:sym typeface="Helvetica Neue Light"/>
              </a:rPr>
              <a:t>Debes contratar un hosting, para “construir” sobre el “terreno” donde guardaremos tu página, y que la gente podrá pasar a visitar</a:t>
            </a:r>
            <a:endParaRPr>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1" name="Google Shape;191;p24"/>
          <p:cNvSpPr txBox="1"/>
          <p:nvPr/>
        </p:nvSpPr>
        <p:spPr>
          <a:xfrm>
            <a:off x="1083450" y="887875"/>
            <a:ext cx="6977100" cy="16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El dominio en Internet es la dirección (nombre) que ingresas en el navegador para acceder al sitio web deseado.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Ejemplo: </a:t>
            </a:r>
            <a:r>
              <a:rPr lang="es"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www.css-tricks.com</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sp>
        <p:nvSpPr>
          <p:cNvPr id="192" name="Google Shape;192;p24"/>
          <p:cNvSpPr txBox="1"/>
          <p:nvPr/>
        </p:nvSpPr>
        <p:spPr>
          <a:xfrm>
            <a:off x="643801" y="3232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INTRODUCCIÓN</a:t>
            </a:r>
            <a:endParaRPr i="1" sz="3800">
              <a:solidFill>
                <a:schemeClr val="dk1"/>
              </a:solidFill>
              <a:latin typeface="Anton"/>
              <a:ea typeface="Anton"/>
              <a:cs typeface="Anton"/>
              <a:sym typeface="Anton"/>
            </a:endParaRPr>
          </a:p>
        </p:txBody>
      </p:sp>
      <p:pic>
        <p:nvPicPr>
          <p:cNvPr id="193" name="Google Shape;193;p24"/>
          <p:cNvPicPr preferRelativeResize="0"/>
          <p:nvPr/>
        </p:nvPicPr>
        <p:blipFill>
          <a:blip r:embed="rId5">
            <a:alphaModFix/>
          </a:blip>
          <a:stretch>
            <a:fillRect/>
          </a:stretch>
        </p:blipFill>
        <p:spPr>
          <a:xfrm>
            <a:off x="2489488" y="2250275"/>
            <a:ext cx="4165022" cy="2342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9" name="Google Shape;199;p25"/>
          <p:cNvSpPr txBox="1"/>
          <p:nvPr/>
        </p:nvSpPr>
        <p:spPr>
          <a:xfrm>
            <a:off x="643801" y="2219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ESQUELETO DE DOMINIO</a:t>
            </a:r>
            <a:endParaRPr i="1" sz="3800">
              <a:solidFill>
                <a:schemeClr val="dk1"/>
              </a:solidFill>
              <a:latin typeface="Anton"/>
              <a:ea typeface="Anton"/>
              <a:cs typeface="Anton"/>
              <a:sym typeface="Anton"/>
            </a:endParaRPr>
          </a:p>
        </p:txBody>
      </p:sp>
      <p:sp>
        <p:nvSpPr>
          <p:cNvPr id="200" name="Google Shape;200;p25"/>
          <p:cNvSpPr txBox="1"/>
          <p:nvPr/>
        </p:nvSpPr>
        <p:spPr>
          <a:xfrm>
            <a:off x="2618750" y="2213975"/>
            <a:ext cx="3706500" cy="697800"/>
          </a:xfrm>
          <a:prstGeom prst="rect">
            <a:avLst/>
          </a:prstGeom>
          <a:solidFill>
            <a:srgbClr val="3DFFB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000">
                <a:solidFill>
                  <a:srgbClr val="585858"/>
                </a:solidFill>
                <a:latin typeface="Didact Gothic"/>
                <a:ea typeface="Didact Gothic"/>
                <a:cs typeface="Didact Gothic"/>
                <a:sym typeface="Didact Gothic"/>
              </a:rPr>
              <a:t>www.google.com.ar</a:t>
            </a:r>
            <a:endParaRPr b="1" sz="3000">
              <a:solidFill>
                <a:srgbClr val="585858"/>
              </a:solidFill>
              <a:latin typeface="Didact Gothic"/>
              <a:ea typeface="Didact Gothic"/>
              <a:cs typeface="Didact Gothic"/>
              <a:sym typeface="Didact Gothic"/>
            </a:endParaRPr>
          </a:p>
        </p:txBody>
      </p:sp>
      <p:cxnSp>
        <p:nvCxnSpPr>
          <p:cNvPr id="201" name="Google Shape;201;p25"/>
          <p:cNvCxnSpPr/>
          <p:nvPr/>
        </p:nvCxnSpPr>
        <p:spPr>
          <a:xfrm rot="10800000">
            <a:off x="2122750" y="1805375"/>
            <a:ext cx="858600" cy="598500"/>
          </a:xfrm>
          <a:prstGeom prst="straightConnector1">
            <a:avLst/>
          </a:prstGeom>
          <a:noFill/>
          <a:ln cap="flat" cmpd="sng" w="9525">
            <a:solidFill>
              <a:srgbClr val="1A1A1A"/>
            </a:solidFill>
            <a:prstDash val="solid"/>
            <a:round/>
            <a:headEnd len="med" w="med" type="none"/>
            <a:tailEnd len="med" w="med" type="triangle"/>
          </a:ln>
        </p:spPr>
      </p:cxnSp>
      <p:sp>
        <p:nvSpPr>
          <p:cNvPr id="202" name="Google Shape;202;p25"/>
          <p:cNvSpPr txBox="1"/>
          <p:nvPr/>
        </p:nvSpPr>
        <p:spPr>
          <a:xfrm>
            <a:off x="1071255" y="16057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subdominio</a:t>
            </a:r>
            <a:endParaRPr>
              <a:latin typeface="Helvetica Neue"/>
              <a:ea typeface="Helvetica Neue"/>
              <a:cs typeface="Helvetica Neue"/>
              <a:sym typeface="Helvetica Neue"/>
            </a:endParaRPr>
          </a:p>
        </p:txBody>
      </p:sp>
      <p:sp>
        <p:nvSpPr>
          <p:cNvPr id="203" name="Google Shape;203;p25"/>
          <p:cNvSpPr txBox="1"/>
          <p:nvPr/>
        </p:nvSpPr>
        <p:spPr>
          <a:xfrm>
            <a:off x="3486633" y="15582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highlight>
                  <a:srgbClr val="E0FF00"/>
                </a:highlight>
                <a:latin typeface="Helvetica Neue"/>
                <a:ea typeface="Helvetica Neue"/>
                <a:cs typeface="Helvetica Neue"/>
                <a:sym typeface="Helvetica Neue"/>
              </a:rPr>
              <a:t>dominio</a:t>
            </a:r>
            <a:endParaRPr>
              <a:highlight>
                <a:srgbClr val="E0FF00"/>
              </a:highlight>
              <a:latin typeface="Helvetica Neue"/>
              <a:ea typeface="Helvetica Neue"/>
              <a:cs typeface="Helvetica Neue"/>
              <a:sym typeface="Helvetica Neue"/>
            </a:endParaRPr>
          </a:p>
        </p:txBody>
      </p:sp>
      <p:cxnSp>
        <p:nvCxnSpPr>
          <p:cNvPr id="204" name="Google Shape;204;p25"/>
          <p:cNvCxnSpPr/>
          <p:nvPr/>
        </p:nvCxnSpPr>
        <p:spPr>
          <a:xfrm rot="10800000">
            <a:off x="3900475" y="1916375"/>
            <a:ext cx="235800" cy="487500"/>
          </a:xfrm>
          <a:prstGeom prst="straightConnector1">
            <a:avLst/>
          </a:prstGeom>
          <a:noFill/>
          <a:ln cap="flat" cmpd="sng" w="9525">
            <a:solidFill>
              <a:srgbClr val="1A1A1A"/>
            </a:solidFill>
            <a:prstDash val="solid"/>
            <a:round/>
            <a:headEnd len="med" w="med" type="none"/>
            <a:tailEnd len="med" w="med" type="triangle"/>
          </a:ln>
        </p:spPr>
      </p:cxnSp>
      <p:cxnSp>
        <p:nvCxnSpPr>
          <p:cNvPr id="205" name="Google Shape;205;p25"/>
          <p:cNvCxnSpPr/>
          <p:nvPr/>
        </p:nvCxnSpPr>
        <p:spPr>
          <a:xfrm flipH="1" rot="10800000">
            <a:off x="5301795" y="2009771"/>
            <a:ext cx="260100" cy="387900"/>
          </a:xfrm>
          <a:prstGeom prst="straightConnector1">
            <a:avLst/>
          </a:prstGeom>
          <a:noFill/>
          <a:ln cap="flat" cmpd="sng" w="9525">
            <a:solidFill>
              <a:srgbClr val="1A1A1A"/>
            </a:solidFill>
            <a:prstDash val="solid"/>
            <a:round/>
            <a:headEnd len="med" w="med" type="none"/>
            <a:tailEnd len="med" w="med" type="triangle"/>
          </a:ln>
        </p:spPr>
      </p:cxnSp>
      <p:sp>
        <p:nvSpPr>
          <p:cNvPr id="206" name="Google Shape;206;p25"/>
          <p:cNvSpPr txBox="1"/>
          <p:nvPr/>
        </p:nvSpPr>
        <p:spPr>
          <a:xfrm>
            <a:off x="4991638" y="1519525"/>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a:ea typeface="Helvetica Neue"/>
                <a:cs typeface="Helvetica Neue"/>
                <a:sym typeface="Helvetica Neue"/>
              </a:rPr>
              <a:t>nivel superior </a:t>
            </a:r>
            <a:br>
              <a:rPr lang="es">
                <a:latin typeface="Helvetica Neue"/>
                <a:ea typeface="Helvetica Neue"/>
                <a:cs typeface="Helvetica Neue"/>
                <a:sym typeface="Helvetica Neue"/>
              </a:rPr>
            </a:br>
            <a:r>
              <a:rPr lang="es">
                <a:latin typeface="Helvetica Neue"/>
                <a:ea typeface="Helvetica Neue"/>
                <a:cs typeface="Helvetica Neue"/>
                <a:sym typeface="Helvetica Neue"/>
              </a:rPr>
              <a:t>genérico</a:t>
            </a:r>
            <a:endParaRPr>
              <a:latin typeface="Helvetica Neue"/>
              <a:ea typeface="Helvetica Neue"/>
              <a:cs typeface="Helvetica Neue"/>
              <a:sym typeface="Helvetica Neue"/>
            </a:endParaRPr>
          </a:p>
        </p:txBody>
      </p:sp>
      <p:cxnSp>
        <p:nvCxnSpPr>
          <p:cNvPr id="207" name="Google Shape;207;p25"/>
          <p:cNvCxnSpPr/>
          <p:nvPr/>
        </p:nvCxnSpPr>
        <p:spPr>
          <a:xfrm flipH="1" rot="10800000">
            <a:off x="6139755" y="2027013"/>
            <a:ext cx="813300" cy="411600"/>
          </a:xfrm>
          <a:prstGeom prst="straightConnector1">
            <a:avLst/>
          </a:prstGeom>
          <a:noFill/>
          <a:ln cap="flat" cmpd="sng" w="9525">
            <a:solidFill>
              <a:srgbClr val="1A1A1A"/>
            </a:solidFill>
            <a:prstDash val="solid"/>
            <a:round/>
            <a:headEnd len="med" w="med" type="none"/>
            <a:tailEnd len="med" w="med" type="triangle"/>
          </a:ln>
        </p:spPr>
      </p:cxnSp>
      <p:sp>
        <p:nvSpPr>
          <p:cNvPr id="208" name="Google Shape;208;p25"/>
          <p:cNvSpPr txBox="1"/>
          <p:nvPr/>
        </p:nvSpPr>
        <p:spPr>
          <a:xfrm>
            <a:off x="6810836" y="1545584"/>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Helvetica Neue"/>
                <a:ea typeface="Helvetica Neue"/>
                <a:cs typeface="Helvetica Neue"/>
                <a:sym typeface="Helvetica Neue"/>
              </a:rPr>
              <a:t>nivel superior </a:t>
            </a:r>
            <a:br>
              <a:rPr lang="es">
                <a:latin typeface="Helvetica Neue"/>
                <a:ea typeface="Helvetica Neue"/>
                <a:cs typeface="Helvetica Neue"/>
                <a:sym typeface="Helvetica Neue"/>
              </a:rPr>
            </a:br>
            <a:r>
              <a:rPr lang="es">
                <a:latin typeface="Helvetica Neue"/>
                <a:ea typeface="Helvetica Neue"/>
                <a:cs typeface="Helvetica Neue"/>
                <a:sym typeface="Helvetica Neue"/>
              </a:rPr>
              <a:t>geográfico</a:t>
            </a:r>
            <a:endParaRPr>
              <a:latin typeface="Helvetica Neue"/>
              <a:ea typeface="Helvetica Neue"/>
              <a:cs typeface="Helvetica Neue"/>
              <a:sym typeface="Helvetica Neue"/>
            </a:endParaRPr>
          </a:p>
        </p:txBody>
      </p:sp>
      <p:sp>
        <p:nvSpPr>
          <p:cNvPr id="209" name="Google Shape;209;p25"/>
          <p:cNvSpPr txBox="1"/>
          <p:nvPr/>
        </p:nvSpPr>
        <p:spPr>
          <a:xfrm>
            <a:off x="466850" y="3351501"/>
            <a:ext cx="4437300" cy="123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.com</a:t>
            </a:r>
            <a:r>
              <a:rPr lang="es" sz="1600">
                <a:latin typeface="Helvetica Neue Light"/>
                <a:ea typeface="Helvetica Neue Light"/>
                <a:cs typeface="Helvetica Neue Light"/>
                <a:sym typeface="Helvetica Neue Light"/>
              </a:rPr>
              <a:t> = sitio comercial.</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.net</a:t>
            </a:r>
            <a:r>
              <a:rPr lang="es" sz="1600">
                <a:latin typeface="Helvetica Neue Light"/>
                <a:ea typeface="Helvetica Neue Light"/>
                <a:cs typeface="Helvetica Neue Light"/>
                <a:sym typeface="Helvetica Neue Light"/>
              </a:rPr>
              <a:t> = empresa de servicios de Internet.</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.org</a:t>
            </a:r>
            <a:r>
              <a:rPr lang="es" sz="1600">
                <a:latin typeface="Helvetica Neue Light"/>
                <a:ea typeface="Helvetica Neue Light"/>
                <a:cs typeface="Helvetica Neue Light"/>
                <a:sym typeface="Helvetica Neue Light"/>
              </a:rPr>
              <a:t> = organización sin fines de lucro.</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.info</a:t>
            </a:r>
            <a:r>
              <a:rPr lang="es" sz="1600">
                <a:latin typeface="Helvetica Neue Light"/>
                <a:ea typeface="Helvetica Neue Light"/>
                <a:cs typeface="Helvetica Neue Light"/>
                <a:sym typeface="Helvetica Neue Light"/>
              </a:rPr>
              <a:t> = sitio informativo.</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.biz</a:t>
            </a:r>
            <a:r>
              <a:rPr lang="es" sz="1600">
                <a:latin typeface="Helvetica Neue Light"/>
                <a:ea typeface="Helvetica Neue Light"/>
                <a:cs typeface="Helvetica Neue Light"/>
                <a:sym typeface="Helvetica Neue Light"/>
              </a:rPr>
              <a:t> = sitio de negocios.</a:t>
            </a:r>
            <a:endParaRPr sz="1600">
              <a:latin typeface="Helvetica Neue Light"/>
              <a:ea typeface="Helvetica Neue Light"/>
              <a:cs typeface="Helvetica Neue Light"/>
              <a:sym typeface="Helvetica Neue Light"/>
            </a:endParaRPr>
          </a:p>
        </p:txBody>
      </p:sp>
      <p:sp>
        <p:nvSpPr>
          <p:cNvPr id="210" name="Google Shape;210;p25"/>
          <p:cNvSpPr txBox="1"/>
          <p:nvPr/>
        </p:nvSpPr>
        <p:spPr>
          <a:xfrm>
            <a:off x="4915438" y="3351501"/>
            <a:ext cx="3828900" cy="15321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.edu</a:t>
            </a:r>
            <a:r>
              <a:rPr lang="es" sz="1600">
                <a:latin typeface="Helvetica Neue Light"/>
                <a:ea typeface="Helvetica Neue Light"/>
                <a:cs typeface="Helvetica Neue Light"/>
                <a:sym typeface="Helvetica Neue Light"/>
              </a:rPr>
              <a:t> = sitios educativos.</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.gob</a:t>
            </a:r>
            <a:r>
              <a:rPr lang="es" sz="1600">
                <a:latin typeface="Helvetica Neue Light"/>
                <a:ea typeface="Helvetica Neue Light"/>
                <a:cs typeface="Helvetica Neue Light"/>
                <a:sym typeface="Helvetica Neue Light"/>
              </a:rPr>
              <a:t> = gubernamentales.</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.mil</a:t>
            </a:r>
            <a:r>
              <a:rPr lang="es" sz="1600">
                <a:latin typeface="Helvetica Neue Light"/>
                <a:ea typeface="Helvetica Neue Light"/>
                <a:cs typeface="Helvetica Neue Light"/>
                <a:sym typeface="Helvetica Neue Light"/>
              </a:rPr>
              <a:t> = militar.</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.musica</a:t>
            </a:r>
            <a:r>
              <a:rPr lang="es" sz="1600">
                <a:latin typeface="Helvetica Neue Light"/>
                <a:ea typeface="Helvetica Neue Light"/>
                <a:cs typeface="Helvetica Neue Light"/>
                <a:sym typeface="Helvetica Neue Light"/>
              </a:rPr>
              <a:t> = música</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s" sz="1600">
                <a:latin typeface="Helvetica Neue"/>
                <a:ea typeface="Helvetica Neue"/>
                <a:cs typeface="Helvetica Neue"/>
                <a:sym typeface="Helvetica Neue"/>
              </a:rPr>
              <a:t>.tur</a:t>
            </a:r>
            <a:r>
              <a:rPr lang="es" sz="1600">
                <a:latin typeface="Helvetica Neue Light"/>
                <a:ea typeface="Helvetica Neue Light"/>
                <a:cs typeface="Helvetica Neue Light"/>
                <a:sym typeface="Helvetica Neue Light"/>
              </a:rPr>
              <a:t> = turismo.</a:t>
            </a:r>
            <a:endParaRPr sz="1600">
              <a:latin typeface="Helvetica Neue Light"/>
              <a:ea typeface="Helvetica Neue Light"/>
              <a:cs typeface="Helvetica Neue Light"/>
              <a:sym typeface="Helvetica Neue Light"/>
            </a:endParaRPr>
          </a:p>
        </p:txBody>
      </p:sp>
      <p:sp>
        <p:nvSpPr>
          <p:cNvPr id="211" name="Google Shape;211;p25"/>
          <p:cNvSpPr txBox="1"/>
          <p:nvPr/>
        </p:nvSpPr>
        <p:spPr>
          <a:xfrm>
            <a:off x="2031392" y="3034223"/>
            <a:ext cx="13083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Genéricos</a:t>
            </a:r>
            <a:endParaRPr b="1" sz="1800">
              <a:latin typeface="Helvetica Neue"/>
              <a:ea typeface="Helvetica Neue"/>
              <a:cs typeface="Helvetica Neue"/>
              <a:sym typeface="Helvetica Neue"/>
            </a:endParaRPr>
          </a:p>
        </p:txBody>
      </p:sp>
      <p:sp>
        <p:nvSpPr>
          <p:cNvPr id="212" name="Google Shape;212;p25"/>
          <p:cNvSpPr txBox="1"/>
          <p:nvPr/>
        </p:nvSpPr>
        <p:spPr>
          <a:xfrm>
            <a:off x="6248775" y="3034225"/>
            <a:ext cx="18021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Helvetica Neue"/>
                <a:ea typeface="Helvetica Neue"/>
                <a:cs typeface="Helvetica Neue"/>
                <a:sym typeface="Helvetica Neue"/>
              </a:rPr>
              <a:t>Restringidos</a:t>
            </a:r>
            <a:endParaRPr b="1" sz="1800">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8" name="Google Shape;218;p26"/>
          <p:cNvSpPr txBox="1"/>
          <p:nvPr/>
        </p:nvSpPr>
        <p:spPr>
          <a:xfrm>
            <a:off x="1028850" y="1347150"/>
            <a:ext cx="7086300" cy="197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Para poder disponer del dominio, debes registrarlo bajo tu nombre o el nombre de la empresa.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Dependiendo del tipo de dominio que se quiera registrar, serán diferentes los requerimientos y pasos a seguir.</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100">
              <a:solidFill>
                <a:schemeClr val="dk1"/>
              </a:solidFill>
              <a:latin typeface="Didact Gothic"/>
              <a:ea typeface="Didact Gothic"/>
              <a:cs typeface="Didact Gothic"/>
              <a:sym typeface="Didact Gothic"/>
            </a:endParaRPr>
          </a:p>
        </p:txBody>
      </p:sp>
      <p:sp>
        <p:nvSpPr>
          <p:cNvPr id="219" name="Google Shape;219;p26"/>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5" name="Google Shape;225;p27"/>
          <p:cNvSpPr txBox="1"/>
          <p:nvPr/>
        </p:nvSpPr>
        <p:spPr>
          <a:xfrm>
            <a:off x="350400" y="1179600"/>
            <a:ext cx="84432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dk1"/>
                </a:solidFill>
                <a:latin typeface="Helvetica Neue"/>
                <a:ea typeface="Helvetica Neue"/>
                <a:cs typeface="Helvetica Neue"/>
                <a:sym typeface="Helvetica Neue"/>
              </a:rPr>
              <a:t>En Argentina:</a:t>
            </a:r>
            <a:endParaRPr b="1"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entidad registrante de dominios de internet en Argentina es NIC.AR (</a:t>
            </a:r>
            <a:r>
              <a:rPr lang="es" sz="1800" u="sng">
                <a:solidFill>
                  <a:schemeClr val="hlink"/>
                </a:solidFill>
                <a:latin typeface="Helvetica Neue Light"/>
                <a:ea typeface="Helvetica Neue Light"/>
                <a:cs typeface="Helvetica Neue Light"/>
                <a:sym typeface="Helvetica Neue Light"/>
                <a:hlinkClick r:id="rId4"/>
              </a:rPr>
              <a:t>www.nic.ar</a:t>
            </a:r>
            <a:r>
              <a:rPr lang="es" sz="1800">
                <a:solidFill>
                  <a:schemeClr val="dk1"/>
                </a:solidFill>
                <a:latin typeface="Helvetica Neue Light"/>
                <a:ea typeface="Helvetica Neue Light"/>
                <a:cs typeface="Helvetica Neue Light"/>
                <a:sym typeface="Helvetica Neue Light"/>
              </a:rPr>
              <a:t>). Para registrar un dominio, es necesario ingresar al sitio web, crearse un usuario, consultar por el dominio deseado y luego seguir los pasos para finalizar el registro. Se abona un costo anual. Ejemplo: </a:t>
            </a:r>
            <a:r>
              <a:rPr lang="es" sz="1800" u="sng">
                <a:solidFill>
                  <a:schemeClr val="hlink"/>
                </a:solidFill>
                <a:latin typeface="Helvetica Neue Light"/>
                <a:ea typeface="Helvetica Neue Light"/>
                <a:cs typeface="Helvetica Neue Light"/>
                <a:sym typeface="Helvetica Neue Light"/>
                <a:hlinkClick r:id="rId5"/>
              </a:rPr>
              <a:t>www.mercadolibre.com.ar</a:t>
            </a: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s" sz="1900">
                <a:solidFill>
                  <a:schemeClr val="dk1"/>
                </a:solidFill>
                <a:highlight>
                  <a:srgbClr val="E0FF00"/>
                </a:highlight>
                <a:latin typeface="Helvetica Neue Light"/>
                <a:ea typeface="Helvetica Neue Light"/>
                <a:cs typeface="Helvetica Neue Light"/>
                <a:sym typeface="Helvetica Neue Light"/>
              </a:rPr>
              <a:t>¡Ojo! Se necesita clave fiscal 3 de AFIP </a:t>
            </a:r>
            <a:endParaRPr sz="1600">
              <a:solidFill>
                <a:schemeClr val="dk1"/>
              </a:solidFill>
              <a:highlight>
                <a:srgbClr val="E0FF00"/>
              </a:highlight>
              <a:latin typeface="Helvetica Neue Light"/>
              <a:ea typeface="Helvetica Neue Light"/>
              <a:cs typeface="Helvetica Neue Light"/>
              <a:sym typeface="Helvetica Neue Light"/>
            </a:endParaRPr>
          </a:p>
        </p:txBody>
      </p:sp>
      <p:sp>
        <p:nvSpPr>
          <p:cNvPr id="226" name="Google Shape;226;p27"/>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8"/>
          <p:cNvPicPr preferRelativeResize="0"/>
          <p:nvPr/>
        </p:nvPicPr>
        <p:blipFill>
          <a:blip r:embed="rId3">
            <a:alphaModFix/>
          </a:blip>
          <a:stretch>
            <a:fillRect/>
          </a:stretch>
        </p:blipFill>
        <p:spPr>
          <a:xfrm>
            <a:off x="1172025" y="1261240"/>
            <a:ext cx="6799941" cy="3471585"/>
          </a:xfrm>
          <a:prstGeom prst="rect">
            <a:avLst/>
          </a:prstGeom>
          <a:noFill/>
          <a:ln>
            <a:noFill/>
          </a:ln>
        </p:spPr>
      </p:pic>
      <p:pic>
        <p:nvPicPr>
          <p:cNvPr id="232" name="Google Shape;232;p28"/>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33" name="Google Shape;233;p28"/>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9" name="Google Shape;239;p29"/>
          <p:cNvSpPr txBox="1"/>
          <p:nvPr/>
        </p:nvSpPr>
        <p:spPr>
          <a:xfrm>
            <a:off x="643801" y="89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DOMINIO NORTEAMERICANO</a:t>
            </a:r>
            <a:endParaRPr i="1" sz="3800">
              <a:solidFill>
                <a:schemeClr val="dk1"/>
              </a:solidFill>
              <a:latin typeface="Anton"/>
              <a:ea typeface="Anton"/>
              <a:cs typeface="Anton"/>
              <a:sym typeface="Anton"/>
            </a:endParaRPr>
          </a:p>
        </p:txBody>
      </p:sp>
      <p:sp>
        <p:nvSpPr>
          <p:cNvPr id="240" name="Google Shape;240;p29"/>
          <p:cNvSpPr txBox="1"/>
          <p:nvPr/>
        </p:nvSpPr>
        <p:spPr>
          <a:xfrm>
            <a:off x="5809650" y="1510375"/>
            <a:ext cx="2946000" cy="5322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u="sng">
                <a:solidFill>
                  <a:srgbClr val="0000FF"/>
                </a:solidFill>
                <a:latin typeface="Helvetica Neue Light"/>
                <a:ea typeface="Helvetica Neue Light"/>
                <a:cs typeface="Helvetica Neue Light"/>
                <a:sym typeface="Helvetica Neue Light"/>
                <a:hlinkClick r:id="rId4">
                  <a:extLst>
                    <a:ext uri="{A12FA001-AC4F-418D-AE19-62706E023703}">
                      <ahyp:hlinkClr val="tx"/>
                    </a:ext>
                  </a:extLst>
                </a:hlinkClick>
              </a:rPr>
              <a:t>http://godaddy.com</a:t>
            </a:r>
            <a:endParaRPr sz="1800">
              <a:solidFill>
                <a:srgbClr val="0000FF"/>
              </a:solidFill>
              <a:latin typeface="Helvetica Neue Light"/>
              <a:ea typeface="Helvetica Neue Light"/>
              <a:cs typeface="Helvetica Neue Light"/>
              <a:sym typeface="Helvetica Neue Light"/>
            </a:endParaRPr>
          </a:p>
        </p:txBody>
      </p:sp>
      <p:sp>
        <p:nvSpPr>
          <p:cNvPr id="241" name="Google Shape;241;p29"/>
          <p:cNvSpPr txBox="1"/>
          <p:nvPr/>
        </p:nvSpPr>
        <p:spPr>
          <a:xfrm>
            <a:off x="5603100" y="2296525"/>
            <a:ext cx="3359100" cy="141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Muy popular a la hora de registrar .com, más fácil que el trámite con nic.ar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a:latin typeface="Helvetica Neue Light"/>
                <a:ea typeface="Helvetica Neue Light"/>
                <a:cs typeface="Helvetica Neue Light"/>
                <a:sym typeface="Helvetica Neue Light"/>
              </a:rPr>
              <a:t>Depende de la cotización del dólar, puede ser más caro.</a:t>
            </a:r>
            <a:endParaRPr>
              <a:latin typeface="Helvetica Neue Light"/>
              <a:ea typeface="Helvetica Neue Light"/>
              <a:cs typeface="Helvetica Neue Light"/>
              <a:sym typeface="Helvetica Neue Light"/>
            </a:endParaRPr>
          </a:p>
        </p:txBody>
      </p:sp>
      <p:pic>
        <p:nvPicPr>
          <p:cNvPr id="242" name="Google Shape;242;p29"/>
          <p:cNvPicPr preferRelativeResize="0"/>
          <p:nvPr/>
        </p:nvPicPr>
        <p:blipFill>
          <a:blip r:embed="rId5">
            <a:alphaModFix/>
          </a:blip>
          <a:stretch>
            <a:fillRect/>
          </a:stretch>
        </p:blipFill>
        <p:spPr>
          <a:xfrm>
            <a:off x="726050" y="1237351"/>
            <a:ext cx="4800851" cy="3340640"/>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3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HOSTING </a:t>
            </a:r>
            <a:endParaRPr i="1" sz="3600">
              <a:solidFill>
                <a:srgbClr val="E0FF00"/>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3" name="Google Shape;253;p31"/>
          <p:cNvSpPr txBox="1"/>
          <p:nvPr/>
        </p:nvSpPr>
        <p:spPr>
          <a:xfrm>
            <a:off x="1036650" y="775600"/>
            <a:ext cx="7070700" cy="216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 necesario contratar un servicio de hosting que cubra con los requerimientos de tu web. Los servidores son </a:t>
            </a:r>
            <a:r>
              <a:rPr lang="es" sz="1800">
                <a:solidFill>
                  <a:schemeClr val="dk1"/>
                </a:solidFill>
                <a:highlight>
                  <a:srgbClr val="E0FF00"/>
                </a:highlight>
                <a:latin typeface="Helvetica Neue Light"/>
                <a:ea typeface="Helvetica Neue Light"/>
                <a:cs typeface="Helvetica Neue Light"/>
                <a:sym typeface="Helvetica Neue Light"/>
              </a:rPr>
              <a:t>empresas que almacenan computadoras con discos rígidos</a:t>
            </a:r>
            <a:r>
              <a:rPr lang="es" sz="1800">
                <a:solidFill>
                  <a:schemeClr val="dk1"/>
                </a:solidFill>
                <a:latin typeface="Helvetica Neue Light"/>
                <a:ea typeface="Helvetica Neue Light"/>
                <a:cs typeface="Helvetica Neue Light"/>
                <a:sym typeface="Helvetica Neue Light"/>
              </a:rPr>
              <a:t> (en donde son alojados los sitios web), </a:t>
            </a:r>
            <a:r>
              <a:rPr lang="es" sz="1800">
                <a:solidFill>
                  <a:schemeClr val="dk1"/>
                </a:solidFill>
                <a:highlight>
                  <a:srgbClr val="E0FF00"/>
                </a:highlight>
                <a:latin typeface="Helvetica Neue Light"/>
                <a:ea typeface="Helvetica Neue Light"/>
                <a:cs typeface="Helvetica Neue Light"/>
                <a:sym typeface="Helvetica Neue Light"/>
              </a:rPr>
              <a:t>y cada una está equipada con distinto hardware.</a:t>
            </a:r>
            <a:endParaRPr sz="1800">
              <a:solidFill>
                <a:schemeClr val="dk1"/>
              </a:solidFill>
              <a:highlight>
                <a:srgbClr val="E0FF00"/>
              </a:highlight>
              <a:latin typeface="Helvetica Neue Light"/>
              <a:ea typeface="Helvetica Neue Light"/>
              <a:cs typeface="Helvetica Neue Light"/>
              <a:sym typeface="Helvetica Neue Light"/>
            </a:endParaRPr>
          </a:p>
        </p:txBody>
      </p:sp>
      <p:sp>
        <p:nvSpPr>
          <p:cNvPr id="254" name="Google Shape;254;p31"/>
          <p:cNvSpPr txBox="1"/>
          <p:nvPr/>
        </p:nvSpPr>
        <p:spPr>
          <a:xfrm>
            <a:off x="643801" y="447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PLANES DE HOSTING</a:t>
            </a:r>
            <a:endParaRPr i="1" sz="3800">
              <a:solidFill>
                <a:schemeClr val="dk1"/>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62" name="Google Shape;62;p1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63" name="Google Shape;63;p14"/>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0" name="Google Shape;260;p32"/>
          <p:cNvSpPr txBox="1"/>
          <p:nvPr/>
        </p:nvSpPr>
        <p:spPr>
          <a:xfrm>
            <a:off x="643800" y="1693650"/>
            <a:ext cx="7856400" cy="337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Una vez que eliges el plan adecuado para tu sitio web, recibirás toda la información necesaria para poder subir los archivos al servidor, y finalmente  visualizar tu web online.</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Para elegir correctamente el plan, puedes asesorarte con el soporte técnico del hosting, que te pedirá una serie de datos referidos a te sistema web para poder darte su opinión.</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261" name="Google Shape;261;p32"/>
          <p:cNvSpPr txBox="1"/>
          <p:nvPr/>
        </p:nvSpPr>
        <p:spPr>
          <a:xfrm>
            <a:off x="643801" y="377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ALOJAR SITIO WEB EN EL SERVIDOR CONTRATADO</a:t>
            </a:r>
            <a:r>
              <a:rPr i="1" lang="es" sz="3600">
                <a:solidFill>
                  <a:schemeClr val="dk1"/>
                </a:solidFill>
                <a:latin typeface="Anton"/>
                <a:ea typeface="Anton"/>
                <a:cs typeface="Anton"/>
                <a:sym typeface="Anton"/>
              </a:rPr>
              <a:t> </a:t>
            </a:r>
            <a:endParaRPr i="1" sz="3600">
              <a:solidFill>
                <a:schemeClr val="dk1"/>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7" name="Google Shape;267;p33"/>
          <p:cNvSpPr txBox="1"/>
          <p:nvPr/>
        </p:nvSpPr>
        <p:spPr>
          <a:xfrm>
            <a:off x="643801" y="2953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ALGUNAS OPCIONES </a:t>
            </a:r>
            <a:endParaRPr i="1" sz="3800">
              <a:solidFill>
                <a:schemeClr val="dk1"/>
              </a:solidFill>
              <a:latin typeface="Anton"/>
              <a:ea typeface="Anton"/>
              <a:cs typeface="Anton"/>
              <a:sym typeface="Anton"/>
            </a:endParaRPr>
          </a:p>
        </p:txBody>
      </p:sp>
      <p:sp>
        <p:nvSpPr>
          <p:cNvPr id="268" name="Google Shape;268;p33"/>
          <p:cNvSpPr txBox="1"/>
          <p:nvPr/>
        </p:nvSpPr>
        <p:spPr>
          <a:xfrm>
            <a:off x="887388" y="1160025"/>
            <a:ext cx="7369200" cy="8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Helvetica Neue Light"/>
                <a:ea typeface="Helvetica Neue Light"/>
                <a:cs typeface="Helvetica Neue Light"/>
                <a:sym typeface="Helvetica Neue Light"/>
              </a:rPr>
              <a:t>Los costos son muy variables según los requisitos: desde muy bajos hasta requisitos más exigentes. Por ejemplo: </a:t>
            </a:r>
            <a:endParaRPr sz="1800">
              <a:latin typeface="Helvetica Neue Light"/>
              <a:ea typeface="Helvetica Neue Light"/>
              <a:cs typeface="Helvetica Neue Light"/>
              <a:sym typeface="Helvetica Neue Light"/>
            </a:endParaRPr>
          </a:p>
        </p:txBody>
      </p:sp>
      <p:pic>
        <p:nvPicPr>
          <p:cNvPr id="269" name="Google Shape;269;p33">
            <a:hlinkClick r:id="rId4"/>
          </p:cNvPr>
          <p:cNvPicPr preferRelativeResize="0"/>
          <p:nvPr/>
        </p:nvPicPr>
        <p:blipFill>
          <a:blip r:embed="rId5">
            <a:alphaModFix/>
          </a:blip>
          <a:stretch>
            <a:fillRect/>
          </a:stretch>
        </p:blipFill>
        <p:spPr>
          <a:xfrm>
            <a:off x="6244288" y="2415688"/>
            <a:ext cx="2440025" cy="858525"/>
          </a:xfrm>
          <a:prstGeom prst="rect">
            <a:avLst/>
          </a:prstGeom>
          <a:noFill/>
          <a:ln>
            <a:noFill/>
          </a:ln>
        </p:spPr>
      </p:pic>
      <p:pic>
        <p:nvPicPr>
          <p:cNvPr id="270" name="Google Shape;270;p33">
            <a:hlinkClick r:id="rId6"/>
          </p:cNvPr>
          <p:cNvPicPr preferRelativeResize="0"/>
          <p:nvPr/>
        </p:nvPicPr>
        <p:blipFill>
          <a:blip r:embed="rId7">
            <a:alphaModFix/>
          </a:blip>
          <a:stretch>
            <a:fillRect/>
          </a:stretch>
        </p:blipFill>
        <p:spPr>
          <a:xfrm>
            <a:off x="6191938" y="3584687"/>
            <a:ext cx="2687556" cy="858525"/>
          </a:xfrm>
          <a:prstGeom prst="rect">
            <a:avLst/>
          </a:prstGeom>
          <a:noFill/>
          <a:ln>
            <a:noFill/>
          </a:ln>
        </p:spPr>
      </p:pic>
      <p:pic>
        <p:nvPicPr>
          <p:cNvPr id="271" name="Google Shape;271;p33"/>
          <p:cNvPicPr preferRelativeResize="0"/>
          <p:nvPr/>
        </p:nvPicPr>
        <p:blipFill>
          <a:blip r:embed="rId8">
            <a:alphaModFix/>
          </a:blip>
          <a:stretch>
            <a:fillRect/>
          </a:stretch>
        </p:blipFill>
        <p:spPr>
          <a:xfrm>
            <a:off x="3411175" y="2493374"/>
            <a:ext cx="2535779" cy="646375"/>
          </a:xfrm>
          <a:prstGeom prst="rect">
            <a:avLst/>
          </a:prstGeom>
          <a:noFill/>
          <a:ln>
            <a:noFill/>
          </a:ln>
        </p:spPr>
      </p:pic>
      <p:pic>
        <p:nvPicPr>
          <p:cNvPr id="272" name="Google Shape;272;p33">
            <a:hlinkClick r:id="rId9"/>
          </p:cNvPr>
          <p:cNvPicPr preferRelativeResize="0"/>
          <p:nvPr/>
        </p:nvPicPr>
        <p:blipFill>
          <a:blip r:embed="rId10">
            <a:alphaModFix/>
          </a:blip>
          <a:stretch>
            <a:fillRect/>
          </a:stretch>
        </p:blipFill>
        <p:spPr>
          <a:xfrm>
            <a:off x="567700" y="3614486"/>
            <a:ext cx="2377215" cy="798900"/>
          </a:xfrm>
          <a:prstGeom prst="rect">
            <a:avLst/>
          </a:prstGeom>
          <a:noFill/>
          <a:ln>
            <a:noFill/>
          </a:ln>
        </p:spPr>
      </p:pic>
      <p:pic>
        <p:nvPicPr>
          <p:cNvPr id="273" name="Google Shape;273;p33">
            <a:hlinkClick r:id="rId11"/>
          </p:cNvPr>
          <p:cNvPicPr preferRelativeResize="0"/>
          <p:nvPr/>
        </p:nvPicPr>
        <p:blipFill>
          <a:blip r:embed="rId12">
            <a:alphaModFix/>
          </a:blip>
          <a:stretch>
            <a:fillRect/>
          </a:stretch>
        </p:blipFill>
        <p:spPr>
          <a:xfrm>
            <a:off x="3429888" y="3527888"/>
            <a:ext cx="2498361" cy="972125"/>
          </a:xfrm>
          <a:prstGeom prst="rect">
            <a:avLst/>
          </a:prstGeom>
          <a:noFill/>
          <a:ln>
            <a:noFill/>
          </a:ln>
        </p:spPr>
      </p:pic>
      <p:pic>
        <p:nvPicPr>
          <p:cNvPr id="274" name="Google Shape;274;p33">
            <a:hlinkClick r:id="rId13"/>
          </p:cNvPr>
          <p:cNvPicPr preferRelativeResize="0"/>
          <p:nvPr/>
        </p:nvPicPr>
        <p:blipFill>
          <a:blip r:embed="rId14">
            <a:alphaModFix/>
          </a:blip>
          <a:stretch>
            <a:fillRect/>
          </a:stretch>
        </p:blipFill>
        <p:spPr>
          <a:xfrm>
            <a:off x="643800" y="2467653"/>
            <a:ext cx="2225019" cy="69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0" name="Google Shape;280;p34"/>
          <p:cNvSpPr txBox="1"/>
          <p:nvPr/>
        </p:nvSpPr>
        <p:spPr>
          <a:xfrm>
            <a:off x="643801" y="2074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¿POR QUÉ TANTA DIFERENCIA DE PRECIOS?</a:t>
            </a:r>
            <a:endParaRPr i="1" sz="3800">
              <a:solidFill>
                <a:schemeClr val="dk1"/>
              </a:solidFill>
              <a:latin typeface="Anton"/>
              <a:ea typeface="Anton"/>
              <a:cs typeface="Anton"/>
              <a:sym typeface="Anton"/>
            </a:endParaRPr>
          </a:p>
        </p:txBody>
      </p:sp>
      <p:sp>
        <p:nvSpPr>
          <p:cNvPr id="281" name="Google Shape;281;p34"/>
          <p:cNvSpPr txBox="1"/>
          <p:nvPr/>
        </p:nvSpPr>
        <p:spPr>
          <a:xfrm>
            <a:off x="675150" y="1200325"/>
            <a:ext cx="77937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Vamos a utilizar la </a:t>
            </a:r>
            <a:r>
              <a:rPr lang="es" sz="1800">
                <a:highlight>
                  <a:srgbClr val="E0FF00"/>
                </a:highlight>
                <a:latin typeface="Helvetica Neue Light"/>
                <a:ea typeface="Helvetica Neue Light"/>
                <a:cs typeface="Helvetica Neue Light"/>
                <a:sym typeface="Helvetica Neue Light"/>
              </a:rPr>
              <a:t>metáfora de la casa</a:t>
            </a:r>
            <a:r>
              <a:rPr lang="es" sz="1800">
                <a:latin typeface="Helvetica Neue Light"/>
                <a:ea typeface="Helvetica Neue Light"/>
                <a:cs typeface="Helvetica Neue Light"/>
                <a:sym typeface="Helvetica Neue Light"/>
              </a:rPr>
              <a:t> para comprender las alternativas:</a:t>
            </a:r>
            <a:endParaRPr sz="1800">
              <a:latin typeface="Helvetica Neue Light"/>
              <a:ea typeface="Helvetica Neue Light"/>
              <a:cs typeface="Helvetica Neue Light"/>
              <a:sym typeface="Helvetica Neue Light"/>
            </a:endParaRPr>
          </a:p>
          <a:p>
            <a:pPr indent="-342900" lvl="0" marL="457200" rtl="0" algn="l">
              <a:lnSpc>
                <a:spcPct val="115000"/>
              </a:lnSpc>
              <a:spcBef>
                <a:spcPts val="1300"/>
              </a:spcBef>
              <a:spcAft>
                <a:spcPts val="0"/>
              </a:spcAft>
              <a:buClr>
                <a:srgbClr val="3CEFAB"/>
              </a:buClr>
              <a:buSzPts val="1800"/>
              <a:buFont typeface="Lato"/>
              <a:buChar char="●"/>
            </a:pPr>
            <a:r>
              <a:rPr b="1" lang="es" sz="1800">
                <a:latin typeface="Helvetica Neue"/>
                <a:ea typeface="Helvetica Neue"/>
                <a:cs typeface="Helvetica Neue"/>
                <a:sym typeface="Helvetica Neue"/>
              </a:rPr>
              <a:t>Hosting común</a:t>
            </a:r>
            <a:r>
              <a:rPr lang="es" sz="1800">
                <a:latin typeface="Helvetica Neue Light"/>
                <a:ea typeface="Helvetica Neue Light"/>
                <a:cs typeface="Helvetica Neue Light"/>
                <a:sym typeface="Helvetica Neue Light"/>
              </a:rPr>
              <a:t> → el Servidor Compartido es como si te alojaras en un casa con una familia: posees una habitación, pero compartes el baño, la cocina, etcétera </a:t>
            </a:r>
            <a:r>
              <a:rPr i="1" lang="es" sz="1800">
                <a:latin typeface="Helvetica Neue Light"/>
                <a:ea typeface="Helvetica Neue Light"/>
                <a:cs typeface="Helvetica Neue Light"/>
                <a:sym typeface="Helvetica Neue Light"/>
              </a:rPr>
              <a:t>(sitios con poco tráfico).</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Lato"/>
              <a:buChar char="●"/>
            </a:pPr>
            <a:r>
              <a:rPr b="1" lang="es" sz="1800">
                <a:latin typeface="Helvetica Neue"/>
                <a:ea typeface="Helvetica Neue"/>
                <a:cs typeface="Helvetica Neue"/>
                <a:sym typeface="Helvetica Neue"/>
              </a:rPr>
              <a:t>Servidor VPS</a:t>
            </a:r>
            <a:r>
              <a:rPr lang="es" sz="1800">
                <a:latin typeface="Helvetica Neue Light"/>
                <a:ea typeface="Helvetica Neue Light"/>
                <a:cs typeface="Helvetica Neue Light"/>
                <a:sym typeface="Helvetica Neue Light"/>
              </a:rPr>
              <a:t> →  vives en la misma casa, pero la habitación es más grande, incluso tienes baño propio, tienes un microondas para calentar la comida y un buen cerrojo en la puerta de la habitación.</a:t>
            </a:r>
            <a:r>
              <a:rPr i="1" lang="es" sz="1800">
                <a:latin typeface="Helvetica Neue Light"/>
                <a:ea typeface="Helvetica Neue Light"/>
                <a:cs typeface="Helvetica Neue Light"/>
                <a:sym typeface="Helvetica Neue Light"/>
              </a:rPr>
              <a:t> (sitios con tráfico moderado).</a:t>
            </a:r>
            <a:endParaRPr i="1"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Lato"/>
              <a:buChar char="●"/>
            </a:pPr>
            <a:r>
              <a:rPr b="1" lang="es" sz="1800">
                <a:latin typeface="Helvetica Neue"/>
                <a:ea typeface="Helvetica Neue"/>
                <a:cs typeface="Helvetica Neue"/>
                <a:sym typeface="Helvetica Neue"/>
              </a:rPr>
              <a:t>Servidor Dedicado </a:t>
            </a:r>
            <a:r>
              <a:rPr lang="es" sz="1800">
                <a:latin typeface="Helvetica Neue Light"/>
                <a:ea typeface="Helvetica Neue Light"/>
                <a:cs typeface="Helvetica Neue Light"/>
                <a:sym typeface="Helvetica Neue Light"/>
              </a:rPr>
              <a:t>→ sos el dueño de la casa y no la compartes con nadie, o en todo caso lo decides tú </a:t>
            </a:r>
            <a:r>
              <a:rPr i="1" lang="es" sz="1800">
                <a:latin typeface="Helvetica Neue Light"/>
                <a:ea typeface="Helvetica Neue Light"/>
                <a:cs typeface="Helvetica Neue Light"/>
                <a:sym typeface="Helvetica Neue Light"/>
              </a:rPr>
              <a:t>(sitios con mucho tráfico).</a:t>
            </a:r>
            <a:endParaRPr i="1" sz="1800">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nvSpPr>
        <p:spPr>
          <a:xfrm>
            <a:off x="5072075" y="922225"/>
            <a:ext cx="3524700" cy="34215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t/>
            </a:r>
            <a:endParaRPr b="1">
              <a:latin typeface="Helvetica Neue"/>
              <a:ea typeface="Helvetica Neue"/>
              <a:cs typeface="Helvetica Neue"/>
              <a:sym typeface="Helvetica Neue"/>
            </a:endParaRPr>
          </a:p>
          <a:p>
            <a:pPr indent="0" lvl="0" marL="0" rtl="0" algn="ctr">
              <a:lnSpc>
                <a:spcPct val="115000"/>
              </a:lnSpc>
              <a:spcBef>
                <a:spcPts val="0"/>
              </a:spcBef>
              <a:spcAft>
                <a:spcPts val="0"/>
              </a:spcAft>
              <a:buClr>
                <a:srgbClr val="000000"/>
              </a:buClr>
              <a:buSzPts val="1100"/>
              <a:buFont typeface="Arial"/>
              <a:buNone/>
            </a:pPr>
            <a:r>
              <a:t/>
            </a:r>
            <a:endParaRPr b="1">
              <a:latin typeface="Helvetica Neue"/>
              <a:ea typeface="Helvetica Neue"/>
              <a:cs typeface="Helvetica Neue"/>
              <a:sym typeface="Helvetica Neue"/>
            </a:endParaRPr>
          </a:p>
          <a:p>
            <a:pPr indent="0" lvl="0" marL="0" rtl="0" algn="ctr">
              <a:lnSpc>
                <a:spcPct val="115000"/>
              </a:lnSpc>
              <a:spcBef>
                <a:spcPts val="0"/>
              </a:spcBef>
              <a:spcAft>
                <a:spcPts val="0"/>
              </a:spcAft>
              <a:buClr>
                <a:srgbClr val="000000"/>
              </a:buClr>
              <a:buSzPts val="1100"/>
              <a:buFont typeface="Arial"/>
              <a:buNone/>
            </a:pPr>
            <a:r>
              <a:rPr b="1" lang="es" sz="1800">
                <a:latin typeface="Helvetica Neue"/>
                <a:ea typeface="Helvetica Neue"/>
                <a:cs typeface="Helvetica Neue"/>
                <a:sym typeface="Helvetica Neue"/>
              </a:rPr>
              <a:t>Tú: </a:t>
            </a:r>
            <a:r>
              <a:rPr lang="es" sz="1800">
                <a:latin typeface="Helvetica Neue Light"/>
                <a:ea typeface="Helvetica Neue Light"/>
                <a:cs typeface="Helvetica Neue Light"/>
                <a:sym typeface="Helvetica Neue Light"/>
              </a:rPr>
              <a:t>cliente.</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rgbClr val="000000"/>
              </a:buClr>
              <a:buSzPts val="1100"/>
              <a:buFont typeface="Arial"/>
              <a:buNone/>
            </a:pPr>
            <a:r>
              <a:rPr b="1" lang="es" sz="1800">
                <a:latin typeface="Helvetica Neue"/>
                <a:ea typeface="Helvetica Neue"/>
                <a:cs typeface="Helvetica Neue"/>
                <a:sym typeface="Helvetica Neue"/>
              </a:rPr>
              <a:t>Habitación:</a:t>
            </a:r>
            <a:r>
              <a:rPr lang="es" sz="1800">
                <a:latin typeface="Helvetica Neue Light"/>
                <a:ea typeface="Helvetica Neue Light"/>
                <a:cs typeface="Helvetica Neue Light"/>
                <a:sym typeface="Helvetica Neue Light"/>
              </a:rPr>
              <a:t> espacio web.</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Baño:</a:t>
            </a:r>
            <a:r>
              <a:rPr lang="es" sz="1800">
                <a:solidFill>
                  <a:schemeClr val="dk1"/>
                </a:solidFill>
                <a:latin typeface="Helvetica Neue Light"/>
                <a:ea typeface="Helvetica Neue Light"/>
                <a:cs typeface="Helvetica Neue Light"/>
                <a:sym typeface="Helvetica Neue Light"/>
              </a:rPr>
              <a:t> procesador.</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Cocina:</a:t>
            </a:r>
            <a:r>
              <a:rPr lang="es" sz="1800">
                <a:solidFill>
                  <a:schemeClr val="dk1"/>
                </a:solidFill>
                <a:latin typeface="Helvetica Neue Light"/>
                <a:ea typeface="Helvetica Neue Light"/>
                <a:cs typeface="Helvetica Neue Light"/>
                <a:sym typeface="Helvetica Neue Light"/>
              </a:rPr>
              <a:t> RAM.</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Cerrojo:</a:t>
            </a:r>
            <a:r>
              <a:rPr lang="es" sz="1800">
                <a:solidFill>
                  <a:schemeClr val="dk1"/>
                </a:solidFill>
                <a:latin typeface="Helvetica Neue Light"/>
                <a:ea typeface="Helvetica Neue Light"/>
                <a:cs typeface="Helvetica Neue Light"/>
                <a:sym typeface="Helvetica Neue Light"/>
              </a:rPr>
              <a:t> seguridad.</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rgbClr val="000000"/>
              </a:buClr>
              <a:buSzPts val="1100"/>
              <a:buFont typeface="Arial"/>
              <a:buNone/>
            </a:pPr>
            <a:r>
              <a:rPr b="1" lang="es" sz="1800">
                <a:latin typeface="Helvetica Neue"/>
                <a:ea typeface="Helvetica Neue"/>
                <a:cs typeface="Helvetica Neue"/>
                <a:sym typeface="Helvetica Neue"/>
              </a:rPr>
              <a:t>Familia:</a:t>
            </a:r>
            <a:r>
              <a:rPr lang="es" sz="1800">
                <a:latin typeface="Helvetica Neue Light"/>
                <a:ea typeface="Helvetica Neue Light"/>
                <a:cs typeface="Helvetica Neue Light"/>
                <a:sym typeface="Helvetica Neue Light"/>
              </a:rPr>
              <a:t> otros clientes.</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Casa: </a:t>
            </a:r>
            <a:r>
              <a:rPr lang="es" sz="1800">
                <a:solidFill>
                  <a:schemeClr val="dk1"/>
                </a:solidFill>
                <a:latin typeface="Helvetica Neue Light"/>
                <a:ea typeface="Helvetica Neue Light"/>
                <a:cs typeface="Helvetica Neue Light"/>
                <a:sym typeface="Helvetica Neue Light"/>
              </a:rPr>
              <a:t>servidor.</a:t>
            </a:r>
            <a:endParaRPr sz="1800">
              <a:latin typeface="Helvetica Neue Light"/>
              <a:ea typeface="Helvetica Neue Light"/>
              <a:cs typeface="Helvetica Neue Light"/>
              <a:sym typeface="Helvetica Neue Light"/>
            </a:endParaRPr>
          </a:p>
        </p:txBody>
      </p:sp>
      <p:pic>
        <p:nvPicPr>
          <p:cNvPr id="287" name="Google Shape;287;p35"/>
          <p:cNvPicPr preferRelativeResize="0"/>
          <p:nvPr/>
        </p:nvPicPr>
        <p:blipFill>
          <a:blip r:embed="rId3">
            <a:alphaModFix/>
          </a:blip>
          <a:stretch>
            <a:fillRect/>
          </a:stretch>
        </p:blipFill>
        <p:spPr>
          <a:xfrm>
            <a:off x="535025" y="729687"/>
            <a:ext cx="4210450" cy="3684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3" name="Google Shape;293;p36"/>
          <p:cNvSpPr txBox="1"/>
          <p:nvPr/>
        </p:nvSpPr>
        <p:spPr>
          <a:xfrm>
            <a:off x="469450" y="1380925"/>
            <a:ext cx="2490300" cy="3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highlight>
                  <a:srgbClr val="A6FFCA"/>
                </a:highlight>
                <a:latin typeface="Helvetica Neue"/>
                <a:ea typeface="Helvetica Neue"/>
                <a:cs typeface="Helvetica Neue"/>
                <a:sym typeface="Helvetica Neue"/>
              </a:rPr>
              <a:t>FILE TRANSFER </a:t>
            </a:r>
            <a:br>
              <a:rPr b="1" lang="es" sz="1800">
                <a:highlight>
                  <a:srgbClr val="A6FFCA"/>
                </a:highlight>
                <a:latin typeface="Helvetica Neue"/>
                <a:ea typeface="Helvetica Neue"/>
                <a:cs typeface="Helvetica Neue"/>
                <a:sym typeface="Helvetica Neue"/>
              </a:rPr>
            </a:br>
            <a:r>
              <a:rPr b="1" lang="es" sz="1800">
                <a:highlight>
                  <a:srgbClr val="A6FFCA"/>
                </a:highlight>
                <a:latin typeface="Helvetica Neue"/>
                <a:ea typeface="Helvetica Neue"/>
                <a:cs typeface="Helvetica Neue"/>
                <a:sym typeface="Helvetica Neue"/>
              </a:rPr>
              <a:t>PROTOCOL</a:t>
            </a:r>
            <a:endParaRPr b="1" sz="1800">
              <a:highlight>
                <a:srgbClr val="A6FFCA"/>
              </a:highlight>
              <a:latin typeface="Helvetica Neue"/>
              <a:ea typeface="Helvetica Neue"/>
              <a:cs typeface="Helvetica Neue"/>
              <a:sym typeface="Helvetica Neue"/>
            </a:endParaRPr>
          </a:p>
          <a:p>
            <a:pPr indent="0" lvl="0" marL="0" rtl="0" algn="ctr">
              <a:spcBef>
                <a:spcPts val="0"/>
              </a:spcBef>
              <a:spcAft>
                <a:spcPts val="0"/>
              </a:spcAft>
              <a:buNone/>
            </a:pPr>
            <a:r>
              <a:t/>
            </a:r>
            <a:endParaRPr sz="1800">
              <a:highlight>
                <a:srgbClr val="A6FFCA"/>
              </a:highlight>
              <a:latin typeface="Helvetica Neue Light"/>
              <a:ea typeface="Helvetica Neue Light"/>
              <a:cs typeface="Helvetica Neue Light"/>
              <a:sym typeface="Helvetica Neue Light"/>
            </a:endParaRPr>
          </a:p>
          <a:p>
            <a:pPr indent="0" lvl="0" marL="0" rtl="0" algn="ctr">
              <a:spcBef>
                <a:spcPts val="0"/>
              </a:spcBef>
              <a:spcAft>
                <a:spcPts val="0"/>
              </a:spcAft>
              <a:buNone/>
            </a:pPr>
            <a:r>
              <a:rPr lang="es" sz="1800">
                <a:highlight>
                  <a:srgbClr val="FFFFFF"/>
                </a:highlight>
                <a:latin typeface="Helvetica Neue Light"/>
                <a:ea typeface="Helvetica Neue Light"/>
                <a:cs typeface="Helvetica Neue Light"/>
                <a:sym typeface="Helvetica Neue Light"/>
              </a:rPr>
              <a:t>Permite la transferencia de archivos entre el hosting y la computadora. </a:t>
            </a:r>
            <a:r>
              <a:rPr b="1" lang="es" sz="1800">
                <a:highlight>
                  <a:srgbClr val="FFFFFF"/>
                </a:highlight>
                <a:latin typeface="Helvetica Neue"/>
                <a:ea typeface="Helvetica Neue"/>
                <a:cs typeface="Helvetica Neue"/>
                <a:sym typeface="Helvetica Neue"/>
              </a:rPr>
              <a:t>Este método será usado para almacenar los archivos.</a:t>
            </a:r>
            <a:endParaRPr b="1" sz="1800">
              <a:highlight>
                <a:srgbClr val="FFFFFF"/>
              </a:highlight>
              <a:latin typeface="Helvetica Neue"/>
              <a:ea typeface="Helvetica Neue"/>
              <a:cs typeface="Helvetica Neue"/>
              <a:sym typeface="Helvetica Neue"/>
            </a:endParaRPr>
          </a:p>
        </p:txBody>
      </p:sp>
      <p:pic>
        <p:nvPicPr>
          <p:cNvPr id="294" name="Google Shape;294;p36"/>
          <p:cNvPicPr preferRelativeResize="0"/>
          <p:nvPr/>
        </p:nvPicPr>
        <p:blipFill>
          <a:blip r:embed="rId4">
            <a:alphaModFix/>
          </a:blip>
          <a:stretch>
            <a:fillRect/>
          </a:stretch>
        </p:blipFill>
        <p:spPr>
          <a:xfrm>
            <a:off x="3157079" y="1978833"/>
            <a:ext cx="5513322" cy="2082890"/>
          </a:xfrm>
          <a:prstGeom prst="rect">
            <a:avLst/>
          </a:prstGeom>
          <a:noFill/>
          <a:ln>
            <a:noFill/>
          </a:ln>
        </p:spPr>
      </p:pic>
      <p:sp>
        <p:nvSpPr>
          <p:cNvPr id="295" name="Google Shape;295;p36"/>
          <p:cNvSpPr txBox="1"/>
          <p:nvPr/>
        </p:nvSpPr>
        <p:spPr>
          <a:xfrm>
            <a:off x="643801" y="2727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¿POR QUÉ TANTA DIFERENCIA DE PRECIOS?</a:t>
            </a:r>
            <a:endParaRPr i="1" sz="3800">
              <a:solidFill>
                <a:schemeClr val="dk1"/>
              </a:solidFill>
              <a:latin typeface="Anton"/>
              <a:ea typeface="Anton"/>
              <a:cs typeface="Anton"/>
              <a:sym typeface="Anton"/>
            </a:endParaRPr>
          </a:p>
        </p:txBody>
      </p:sp>
      <p:sp>
        <p:nvSpPr>
          <p:cNvPr id="296" name="Google Shape;296;p36"/>
          <p:cNvSpPr/>
          <p:nvPr/>
        </p:nvSpPr>
        <p:spPr>
          <a:xfrm>
            <a:off x="5423825" y="3673900"/>
            <a:ext cx="979800" cy="571500"/>
          </a:xfrm>
          <a:prstGeom prst="ellipse">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7009900" y="1978825"/>
            <a:ext cx="1660500" cy="427800"/>
          </a:xfrm>
          <a:prstGeom prst="ellipse">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3090375" y="1978825"/>
            <a:ext cx="1660500" cy="427800"/>
          </a:xfrm>
          <a:prstGeom prst="ellipse">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02" name="Shape 302"/>
        <p:cNvGrpSpPr/>
        <p:nvPr/>
      </p:nvGrpSpPr>
      <p:grpSpPr>
        <a:xfrm>
          <a:off x="0" y="0"/>
          <a:ext cx="0" cy="0"/>
          <a:chOff x="0" y="0"/>
          <a:chExt cx="0" cy="0"/>
        </a:xfrm>
      </p:grpSpPr>
      <p:pic>
        <p:nvPicPr>
          <p:cNvPr id="303" name="Google Shape;303;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4" name="Google Shape;304;p37"/>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REGISTRARSE EN UN HOSTING</a:t>
            </a:r>
            <a:endParaRPr i="1" sz="3600">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0" name="Google Shape;310;p38"/>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
        <p:nvSpPr>
          <p:cNvPr id="311" name="Google Shape;311;p38"/>
          <p:cNvSpPr txBox="1"/>
          <p:nvPr/>
        </p:nvSpPr>
        <p:spPr>
          <a:xfrm>
            <a:off x="5321200" y="1352013"/>
            <a:ext cx="2708400" cy="83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Vamos a usar el hosting gratuito </a:t>
            </a:r>
            <a:r>
              <a:rPr lang="es" sz="1800" u="sng">
                <a:solidFill>
                  <a:schemeClr val="hlink"/>
                </a:solidFill>
                <a:latin typeface="Helvetica Neue Light"/>
                <a:ea typeface="Helvetica Neue Light"/>
                <a:cs typeface="Helvetica Neue Light"/>
                <a:sym typeface="Helvetica Neue Light"/>
                <a:hlinkClick r:id="rId4"/>
              </a:rPr>
              <a:t>000webhost</a:t>
            </a:r>
            <a:endParaRPr sz="1800">
              <a:latin typeface="Helvetica Neue Light"/>
              <a:ea typeface="Helvetica Neue Light"/>
              <a:cs typeface="Helvetica Neue Light"/>
              <a:sym typeface="Helvetica Neue Light"/>
            </a:endParaRPr>
          </a:p>
        </p:txBody>
      </p:sp>
      <p:sp>
        <p:nvSpPr>
          <p:cNvPr id="312" name="Google Shape;312;p38"/>
          <p:cNvSpPr txBox="1"/>
          <p:nvPr/>
        </p:nvSpPr>
        <p:spPr>
          <a:xfrm>
            <a:off x="5017000" y="2128050"/>
            <a:ext cx="3316800" cy="4437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u="sng">
                <a:solidFill>
                  <a:srgbClr val="0000FF"/>
                </a:solidFill>
                <a:latin typeface="Helvetica Neue"/>
                <a:ea typeface="Helvetica Neue"/>
                <a:cs typeface="Helvetica Neue"/>
                <a:sym typeface="Helvetica Neue"/>
                <a:hlinkClick r:id="rId5">
                  <a:extLst>
                    <a:ext uri="{A12FA001-AC4F-418D-AE19-62706E023703}">
                      <ahyp:hlinkClr val="tx"/>
                    </a:ext>
                  </a:extLst>
                </a:hlinkClick>
              </a:rPr>
              <a:t>https://ar.000webhost.com/</a:t>
            </a:r>
            <a:endParaRPr b="1" sz="1800">
              <a:solidFill>
                <a:srgbClr val="0000FF"/>
              </a:solidFill>
              <a:latin typeface="Helvetica Neue"/>
              <a:ea typeface="Helvetica Neue"/>
              <a:cs typeface="Helvetica Neue"/>
              <a:sym typeface="Helvetica Neue"/>
            </a:endParaRPr>
          </a:p>
        </p:txBody>
      </p:sp>
      <p:pic>
        <p:nvPicPr>
          <p:cNvPr id="313" name="Google Shape;313;p38"/>
          <p:cNvPicPr preferRelativeResize="0"/>
          <p:nvPr/>
        </p:nvPicPr>
        <p:blipFill rotWithShape="1">
          <a:blip r:embed="rId6">
            <a:alphaModFix/>
          </a:blip>
          <a:srcRect b="0" l="0" r="-4101" t="-4101"/>
          <a:stretch/>
        </p:blipFill>
        <p:spPr>
          <a:xfrm>
            <a:off x="715850" y="1188040"/>
            <a:ext cx="4301159" cy="3471585"/>
          </a:xfrm>
          <a:prstGeom prst="rect">
            <a:avLst/>
          </a:prstGeom>
          <a:noFill/>
          <a:ln>
            <a:noFill/>
          </a:ln>
        </p:spPr>
      </p:pic>
      <p:pic>
        <p:nvPicPr>
          <p:cNvPr id="314" name="Google Shape;314;p38"/>
          <p:cNvPicPr preferRelativeResize="0"/>
          <p:nvPr/>
        </p:nvPicPr>
        <p:blipFill>
          <a:blip r:embed="rId7">
            <a:alphaModFix/>
          </a:blip>
          <a:stretch>
            <a:fillRect/>
          </a:stretch>
        </p:blipFill>
        <p:spPr>
          <a:xfrm>
            <a:off x="5099100" y="2688925"/>
            <a:ext cx="3152575" cy="1753625"/>
          </a:xfrm>
          <a:prstGeom prst="rect">
            <a:avLst/>
          </a:prstGeom>
          <a:noFill/>
          <a:ln>
            <a:noFill/>
          </a:ln>
        </p:spPr>
      </p:pic>
      <p:sp>
        <p:nvSpPr>
          <p:cNvPr id="315" name="Google Shape;315;p38"/>
          <p:cNvSpPr/>
          <p:nvPr/>
        </p:nvSpPr>
        <p:spPr>
          <a:xfrm>
            <a:off x="693975" y="1306275"/>
            <a:ext cx="4173900" cy="33537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1" name="Google Shape;321;p39"/>
          <p:cNvPicPr preferRelativeResize="0"/>
          <p:nvPr/>
        </p:nvPicPr>
        <p:blipFill>
          <a:blip r:embed="rId4">
            <a:alphaModFix/>
          </a:blip>
          <a:stretch>
            <a:fillRect/>
          </a:stretch>
        </p:blipFill>
        <p:spPr>
          <a:xfrm>
            <a:off x="1104175" y="1347025"/>
            <a:ext cx="4080150" cy="1601796"/>
          </a:xfrm>
          <a:prstGeom prst="rect">
            <a:avLst/>
          </a:prstGeom>
          <a:noFill/>
          <a:ln cap="flat" cmpd="sng" w="28575">
            <a:solidFill>
              <a:srgbClr val="E0FF00"/>
            </a:solidFill>
            <a:prstDash val="solid"/>
            <a:round/>
            <a:headEnd len="sm" w="sm" type="none"/>
            <a:tailEnd len="sm" w="sm" type="none"/>
          </a:ln>
        </p:spPr>
      </p:pic>
      <p:pic>
        <p:nvPicPr>
          <p:cNvPr id="322" name="Google Shape;322;p39"/>
          <p:cNvPicPr preferRelativeResize="0"/>
          <p:nvPr/>
        </p:nvPicPr>
        <p:blipFill>
          <a:blip r:embed="rId5">
            <a:alphaModFix/>
          </a:blip>
          <a:stretch>
            <a:fillRect/>
          </a:stretch>
        </p:blipFill>
        <p:spPr>
          <a:xfrm>
            <a:off x="1104175" y="3069350"/>
            <a:ext cx="4080151" cy="1853976"/>
          </a:xfrm>
          <a:prstGeom prst="rect">
            <a:avLst/>
          </a:prstGeom>
          <a:noFill/>
          <a:ln cap="flat" cmpd="sng" w="28575">
            <a:solidFill>
              <a:srgbClr val="E0FF00"/>
            </a:solidFill>
            <a:prstDash val="solid"/>
            <a:round/>
            <a:headEnd len="sm" w="sm" type="none"/>
            <a:tailEnd len="sm" w="sm" type="none"/>
          </a:ln>
        </p:spPr>
      </p:pic>
      <p:sp>
        <p:nvSpPr>
          <p:cNvPr id="323" name="Google Shape;323;p39"/>
          <p:cNvSpPr txBox="1"/>
          <p:nvPr/>
        </p:nvSpPr>
        <p:spPr>
          <a:xfrm>
            <a:off x="5303100" y="1879225"/>
            <a:ext cx="25635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Luego de registrarte, te llegará un mail de verificación.</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Lo abrirás y harás clic en </a:t>
            </a:r>
            <a:r>
              <a:rPr b="1" lang="es" sz="1800">
                <a:latin typeface="Helvetica Neue"/>
                <a:ea typeface="Helvetica Neue"/>
                <a:cs typeface="Helvetica Neue"/>
                <a:sym typeface="Helvetica Neue"/>
              </a:rPr>
              <a:t>“verificar email”.</a:t>
            </a:r>
            <a:endParaRPr b="1"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800">
              <a:highlight>
                <a:schemeClr val="accent6"/>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24" name="Google Shape;324;p39"/>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0" name="Google Shape;330;p40"/>
          <p:cNvSpPr txBox="1"/>
          <p:nvPr/>
        </p:nvSpPr>
        <p:spPr>
          <a:xfrm>
            <a:off x="2375100" y="3771950"/>
            <a:ext cx="4393800" cy="210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2000">
                <a:latin typeface="Helvetica Neue Light"/>
                <a:ea typeface="Helvetica Neue Light"/>
                <a:cs typeface="Helvetica Neue Light"/>
                <a:sym typeface="Helvetica Neue Light"/>
              </a:rPr>
              <a:t>¡Bien! Haz clic en “get started”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highlight>
                <a:schemeClr val="accent6"/>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Helvetica Neue Light"/>
              <a:ea typeface="Helvetica Neue Light"/>
              <a:cs typeface="Helvetica Neue Light"/>
              <a:sym typeface="Helvetica Neue Light"/>
            </a:endParaRPr>
          </a:p>
        </p:txBody>
      </p:sp>
      <p:pic>
        <p:nvPicPr>
          <p:cNvPr id="331" name="Google Shape;331;p40"/>
          <p:cNvPicPr preferRelativeResize="0"/>
          <p:nvPr/>
        </p:nvPicPr>
        <p:blipFill>
          <a:blip r:embed="rId4">
            <a:alphaModFix/>
          </a:blip>
          <a:stretch>
            <a:fillRect/>
          </a:stretch>
        </p:blipFill>
        <p:spPr>
          <a:xfrm>
            <a:off x="3056675" y="1518671"/>
            <a:ext cx="3030649" cy="2106150"/>
          </a:xfrm>
          <a:prstGeom prst="rect">
            <a:avLst/>
          </a:prstGeom>
          <a:noFill/>
          <a:ln cap="flat" cmpd="sng" w="28575">
            <a:solidFill>
              <a:srgbClr val="E0FF00"/>
            </a:solidFill>
            <a:prstDash val="solid"/>
            <a:round/>
            <a:headEnd len="sm" w="sm" type="none"/>
            <a:tailEnd len="sm" w="sm" type="none"/>
          </a:ln>
        </p:spPr>
      </p:pic>
      <p:sp>
        <p:nvSpPr>
          <p:cNvPr id="332" name="Google Shape;332;p40"/>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
        <p:nvSpPr>
          <p:cNvPr id="333" name="Google Shape;333;p40"/>
          <p:cNvSpPr txBox="1"/>
          <p:nvPr/>
        </p:nvSpPr>
        <p:spPr>
          <a:xfrm>
            <a:off x="6669575" y="3624825"/>
            <a:ext cx="1541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9" name="Google Shape;339;p41"/>
          <p:cNvPicPr preferRelativeResize="0"/>
          <p:nvPr/>
        </p:nvPicPr>
        <p:blipFill>
          <a:blip r:embed="rId4">
            <a:alphaModFix/>
          </a:blip>
          <a:stretch>
            <a:fillRect/>
          </a:stretch>
        </p:blipFill>
        <p:spPr>
          <a:xfrm>
            <a:off x="990399" y="1852550"/>
            <a:ext cx="7163200" cy="2410999"/>
          </a:xfrm>
          <a:prstGeom prst="rect">
            <a:avLst/>
          </a:prstGeom>
          <a:noFill/>
          <a:ln cap="flat" cmpd="sng" w="28575">
            <a:solidFill>
              <a:srgbClr val="E0FF00"/>
            </a:solidFill>
            <a:prstDash val="solid"/>
            <a:round/>
            <a:headEnd len="sm" w="sm" type="none"/>
            <a:tailEnd len="sm" w="sm" type="none"/>
          </a:ln>
        </p:spPr>
      </p:pic>
      <p:sp>
        <p:nvSpPr>
          <p:cNvPr id="340" name="Google Shape;340;p41"/>
          <p:cNvSpPr txBox="1"/>
          <p:nvPr/>
        </p:nvSpPr>
        <p:spPr>
          <a:xfrm>
            <a:off x="508800" y="1110725"/>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Elige “crear diseño web”:</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341" name="Google Shape;341;p41"/>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SUBIDA AL SERVIDOR</a:t>
            </a:r>
            <a:endParaRPr b="0" i="1" sz="3600" u="none" cap="none" strike="noStrike">
              <a:solidFill>
                <a:srgbClr val="121212"/>
              </a:solidFill>
              <a:latin typeface="Anton"/>
              <a:ea typeface="Anton"/>
              <a:cs typeface="Anton"/>
              <a:sym typeface="Anton"/>
            </a:endParaRPr>
          </a:p>
        </p:txBody>
      </p:sp>
      <p:sp>
        <p:nvSpPr>
          <p:cNvPr id="69" name="Google Shape;69;p15"/>
          <p:cNvSpPr txBox="1"/>
          <p:nvPr/>
        </p:nvSpPr>
        <p:spPr>
          <a:xfrm>
            <a:off x="1753650" y="1608725"/>
            <a:ext cx="56367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a:t>
            </a:r>
            <a:r>
              <a:rPr b="1" lang="es" sz="2000">
                <a:solidFill>
                  <a:srgbClr val="121212"/>
                </a:solidFill>
                <a:latin typeface="Helvetica Neue"/>
                <a:ea typeface="Helvetica Neue"/>
                <a:cs typeface="Helvetica Neue"/>
                <a:sym typeface="Helvetica Neue"/>
              </a:rPr>
              <a:t>17</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a:t>
            </a:r>
            <a:r>
              <a:rPr lang="es" sz="2000">
                <a:solidFill>
                  <a:srgbClr val="121212"/>
                </a:solidFill>
                <a:latin typeface="Helvetica Neue Light"/>
                <a:ea typeface="Helvetica Neue Light"/>
                <a:cs typeface="Helvetica Neue Light"/>
                <a:sym typeface="Helvetica Neue Light"/>
              </a:rPr>
              <a:t>DESARROLLO WEB ONLINE</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70" name="Google Shape;70;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7" name="Google Shape;347;p42"/>
          <p:cNvPicPr preferRelativeResize="0"/>
          <p:nvPr/>
        </p:nvPicPr>
        <p:blipFill>
          <a:blip r:embed="rId4">
            <a:alphaModFix/>
          </a:blip>
          <a:stretch>
            <a:fillRect/>
          </a:stretch>
        </p:blipFill>
        <p:spPr>
          <a:xfrm>
            <a:off x="995012" y="1862700"/>
            <a:ext cx="7153973" cy="2029825"/>
          </a:xfrm>
          <a:prstGeom prst="rect">
            <a:avLst/>
          </a:prstGeom>
          <a:noFill/>
          <a:ln cap="flat" cmpd="sng" w="28575">
            <a:solidFill>
              <a:srgbClr val="E0FF00"/>
            </a:solidFill>
            <a:prstDash val="solid"/>
            <a:round/>
            <a:headEnd len="sm" w="sm" type="none"/>
            <a:tailEnd len="sm" w="sm" type="none"/>
          </a:ln>
        </p:spPr>
      </p:pic>
      <p:sp>
        <p:nvSpPr>
          <p:cNvPr id="348" name="Google Shape;348;p42"/>
          <p:cNvSpPr txBox="1"/>
          <p:nvPr/>
        </p:nvSpPr>
        <p:spPr>
          <a:xfrm>
            <a:off x="591050" y="1061900"/>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Elige “novato”:</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349" name="Google Shape;349;p42"/>
          <p:cNvSpPr txBox="1"/>
          <p:nvPr/>
        </p:nvSpPr>
        <p:spPr>
          <a:xfrm>
            <a:off x="726051" y="2014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5" name="Google Shape;355;p43"/>
          <p:cNvPicPr preferRelativeResize="0"/>
          <p:nvPr/>
        </p:nvPicPr>
        <p:blipFill>
          <a:blip r:embed="rId4">
            <a:alphaModFix/>
          </a:blip>
          <a:stretch>
            <a:fillRect/>
          </a:stretch>
        </p:blipFill>
        <p:spPr>
          <a:xfrm>
            <a:off x="684635" y="1464475"/>
            <a:ext cx="4883266" cy="3151501"/>
          </a:xfrm>
          <a:prstGeom prst="rect">
            <a:avLst/>
          </a:prstGeom>
          <a:noFill/>
          <a:ln cap="flat" cmpd="sng" w="28575">
            <a:solidFill>
              <a:srgbClr val="E0FF00"/>
            </a:solidFill>
            <a:prstDash val="solid"/>
            <a:round/>
            <a:headEnd len="sm" w="sm" type="none"/>
            <a:tailEnd len="sm" w="sm" type="none"/>
          </a:ln>
        </p:spPr>
      </p:pic>
      <p:sp>
        <p:nvSpPr>
          <p:cNvPr id="356" name="Google Shape;356;p43"/>
          <p:cNvSpPr txBox="1"/>
          <p:nvPr/>
        </p:nvSpPr>
        <p:spPr>
          <a:xfrm>
            <a:off x="5732625" y="1508113"/>
            <a:ext cx="2936100" cy="315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En esta importante pantalla podrás ponerle un nombre al sitio, y generarás una contraseña.</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Nombre de sitio: podría ser la primera letra de tu nombre y luego el apellido. Por ejemplo: “José González” podría ser “jgonzalez”.</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p:txBody>
      </p:sp>
      <p:sp>
        <p:nvSpPr>
          <p:cNvPr id="357" name="Google Shape;357;p43"/>
          <p:cNvSpPr txBox="1"/>
          <p:nvPr/>
        </p:nvSpPr>
        <p:spPr>
          <a:xfrm>
            <a:off x="684626" y="2515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3" name="Google Shape;363;p44"/>
          <p:cNvSpPr txBox="1"/>
          <p:nvPr/>
        </p:nvSpPr>
        <p:spPr>
          <a:xfrm>
            <a:off x="390525" y="3771900"/>
            <a:ext cx="8462100" cy="61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Elige la opción “subir tu sitio web existente”. Te va a permitir subir el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sitio desde el navegador (ejemplo: Chrome), pero ve hacia </a:t>
            </a:r>
            <a:r>
              <a:rPr lang="es" sz="1800" u="sng">
                <a:solidFill>
                  <a:schemeClr val="hlink"/>
                </a:solidFill>
                <a:latin typeface="Helvetica Neue Light"/>
                <a:ea typeface="Helvetica Neue Light"/>
                <a:cs typeface="Helvetica Neue Light"/>
                <a:sym typeface="Helvetica Neue Light"/>
                <a:hlinkClick r:id="rId4"/>
              </a:rPr>
              <a:t>https://www.000webhost.com/members/website/list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364" name="Google Shape;364;p44"/>
          <p:cNvPicPr preferRelativeResize="0"/>
          <p:nvPr/>
        </p:nvPicPr>
        <p:blipFill>
          <a:blip r:embed="rId5">
            <a:alphaModFix/>
          </a:blip>
          <a:stretch>
            <a:fillRect/>
          </a:stretch>
        </p:blipFill>
        <p:spPr>
          <a:xfrm>
            <a:off x="1775800" y="1224625"/>
            <a:ext cx="5592375" cy="2482275"/>
          </a:xfrm>
          <a:prstGeom prst="rect">
            <a:avLst/>
          </a:prstGeom>
          <a:noFill/>
          <a:ln cap="flat" cmpd="sng" w="28575">
            <a:solidFill>
              <a:srgbClr val="E0FF00"/>
            </a:solidFill>
            <a:prstDash val="solid"/>
            <a:round/>
            <a:headEnd len="sm" w="sm" type="none"/>
            <a:tailEnd len="sm" w="sm" type="none"/>
          </a:ln>
        </p:spPr>
      </p:pic>
      <p:sp>
        <p:nvSpPr>
          <p:cNvPr id="365" name="Google Shape;365;p44"/>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1" name="Google Shape;371;p45"/>
          <p:cNvSpPr txBox="1"/>
          <p:nvPr/>
        </p:nvSpPr>
        <p:spPr>
          <a:xfrm>
            <a:off x="4475550" y="1615525"/>
            <a:ext cx="36777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Ingresando a </a:t>
            </a:r>
            <a:r>
              <a:rPr lang="es" sz="1800" u="sng">
                <a:solidFill>
                  <a:schemeClr val="hlink"/>
                </a:solidFill>
                <a:latin typeface="Helvetica Neue Light"/>
                <a:ea typeface="Helvetica Neue Light"/>
                <a:cs typeface="Helvetica Neue Light"/>
                <a:sym typeface="Helvetica Neue Light"/>
                <a:hlinkClick r:id="rId4"/>
              </a:rPr>
              <a:t>https://www.000webhost.com/members/website/list</a:t>
            </a:r>
            <a:r>
              <a:rPr lang="es" sz="1800">
                <a:latin typeface="Helvetica Neue Light"/>
                <a:ea typeface="Helvetica Neue Light"/>
                <a:cs typeface="Helvetica Neue Light"/>
                <a:sym typeface="Helvetica Neue Light"/>
              </a:rPr>
              <a:t> verás la lista de sitios que hiciste.</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A continuación, haz clic </a:t>
            </a:r>
            <a:r>
              <a:rPr b="1" lang="es" sz="1800">
                <a:latin typeface="Helvetica Neue"/>
                <a:ea typeface="Helvetica Neue"/>
                <a:cs typeface="Helvetica Neue"/>
                <a:sym typeface="Helvetica Neue"/>
              </a:rPr>
              <a:t>“acciones rápidas”</a:t>
            </a:r>
            <a:r>
              <a:rPr lang="es" sz="1800">
                <a:latin typeface="Helvetica Neue Light"/>
                <a:ea typeface="Helvetica Neue Light"/>
                <a:cs typeface="Helvetica Neue Light"/>
                <a:sym typeface="Helvetica Neue Light"/>
              </a:rPr>
              <a:t> y elige </a:t>
            </a:r>
            <a:r>
              <a:rPr b="1" lang="es" sz="1800">
                <a:latin typeface="Helvetica Neue"/>
                <a:ea typeface="Helvetica Neue"/>
                <a:cs typeface="Helvetica Neue"/>
                <a:sym typeface="Helvetica Neue"/>
              </a:rPr>
              <a:t>“detalles”</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p:txBody>
      </p:sp>
      <p:pic>
        <p:nvPicPr>
          <p:cNvPr id="372" name="Google Shape;372;p45"/>
          <p:cNvPicPr preferRelativeResize="0"/>
          <p:nvPr/>
        </p:nvPicPr>
        <p:blipFill>
          <a:blip r:embed="rId5">
            <a:alphaModFix/>
          </a:blip>
          <a:stretch>
            <a:fillRect/>
          </a:stretch>
        </p:blipFill>
        <p:spPr>
          <a:xfrm>
            <a:off x="1088000" y="1188053"/>
            <a:ext cx="3269748" cy="3471584"/>
          </a:xfrm>
          <a:prstGeom prst="rect">
            <a:avLst/>
          </a:prstGeom>
          <a:noFill/>
          <a:ln cap="flat" cmpd="sng" w="28575">
            <a:solidFill>
              <a:srgbClr val="E0FF00"/>
            </a:solidFill>
            <a:prstDash val="solid"/>
            <a:round/>
            <a:headEnd len="sm" w="sm" type="none"/>
            <a:tailEnd len="sm" w="sm" type="none"/>
          </a:ln>
        </p:spPr>
      </p:pic>
      <p:sp>
        <p:nvSpPr>
          <p:cNvPr id="373" name="Google Shape;373;p45"/>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9" name="Google Shape;379;p46"/>
          <p:cNvPicPr preferRelativeResize="0"/>
          <p:nvPr/>
        </p:nvPicPr>
        <p:blipFill>
          <a:blip r:embed="rId4">
            <a:alphaModFix/>
          </a:blip>
          <a:stretch>
            <a:fillRect/>
          </a:stretch>
        </p:blipFill>
        <p:spPr>
          <a:xfrm>
            <a:off x="505050" y="1505349"/>
            <a:ext cx="5171849" cy="2732626"/>
          </a:xfrm>
          <a:prstGeom prst="rect">
            <a:avLst/>
          </a:prstGeom>
          <a:noFill/>
          <a:ln cap="flat" cmpd="sng" w="28575">
            <a:solidFill>
              <a:srgbClr val="E0FF00"/>
            </a:solidFill>
            <a:prstDash val="solid"/>
            <a:round/>
            <a:headEnd len="sm" w="sm" type="none"/>
            <a:tailEnd len="sm" w="sm" type="none"/>
          </a:ln>
        </p:spPr>
      </p:pic>
      <p:sp>
        <p:nvSpPr>
          <p:cNvPr id="380" name="Google Shape;380;p46"/>
          <p:cNvSpPr txBox="1"/>
          <p:nvPr/>
        </p:nvSpPr>
        <p:spPr>
          <a:xfrm>
            <a:off x="5831500" y="1743075"/>
            <a:ext cx="3147000" cy="232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En la pantalla que aparece, te concentrarás en </a:t>
            </a:r>
            <a:r>
              <a:rPr b="1" lang="es" sz="1600">
                <a:latin typeface="Helvetica Neue"/>
                <a:ea typeface="Helvetica Neue"/>
                <a:cs typeface="Helvetica Neue"/>
                <a:sym typeface="Helvetica Neue"/>
              </a:rPr>
              <a:t>“detalles de subidas de archivos (FTP)”</a:t>
            </a:r>
            <a:r>
              <a:rPr lang="es"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s" sz="1600">
                <a:latin typeface="Helvetica Neue Light"/>
                <a:ea typeface="Helvetica Neue Light"/>
                <a:cs typeface="Helvetica Neue Light"/>
                <a:sym typeface="Helvetica Neue Light"/>
              </a:rPr>
              <a:t>Lo subrayado en </a:t>
            </a:r>
            <a:r>
              <a:rPr b="1" lang="es" sz="1600">
                <a:solidFill>
                  <a:srgbClr val="FF0000"/>
                </a:solidFill>
                <a:latin typeface="Helvetica Neue"/>
                <a:ea typeface="Helvetica Neue"/>
                <a:cs typeface="Helvetica Neue"/>
                <a:sym typeface="Helvetica Neue"/>
              </a:rPr>
              <a:t>rojo</a:t>
            </a:r>
            <a:r>
              <a:rPr lang="es" sz="1600">
                <a:latin typeface="Helvetica Neue Light"/>
                <a:ea typeface="Helvetica Neue Light"/>
                <a:cs typeface="Helvetica Neue Light"/>
                <a:sym typeface="Helvetica Neue Light"/>
              </a:rPr>
              <a:t> son los datos que necesitas para el FileZilla (programa de FTP que utilizarás para subir el sitio).</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81" name="Google Shape;381;p46"/>
          <p:cNvSpPr txBox="1"/>
          <p:nvPr/>
        </p:nvSpPr>
        <p:spPr>
          <a:xfrm>
            <a:off x="643801" y="364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7" name="Google Shape;387;p47"/>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FILEZILLA</a:t>
            </a:r>
            <a:endParaRPr i="1" sz="3800">
              <a:solidFill>
                <a:schemeClr val="dk1"/>
              </a:solidFill>
              <a:latin typeface="Anton"/>
              <a:ea typeface="Anton"/>
              <a:cs typeface="Anton"/>
              <a:sym typeface="Anton"/>
            </a:endParaRPr>
          </a:p>
        </p:txBody>
      </p:sp>
      <p:pic>
        <p:nvPicPr>
          <p:cNvPr id="388" name="Google Shape;388;p47"/>
          <p:cNvPicPr preferRelativeResize="0"/>
          <p:nvPr/>
        </p:nvPicPr>
        <p:blipFill>
          <a:blip r:embed="rId4">
            <a:alphaModFix/>
          </a:blip>
          <a:stretch>
            <a:fillRect/>
          </a:stretch>
        </p:blipFill>
        <p:spPr>
          <a:xfrm>
            <a:off x="734425" y="1618950"/>
            <a:ext cx="5316650" cy="1140800"/>
          </a:xfrm>
          <a:prstGeom prst="rect">
            <a:avLst/>
          </a:prstGeom>
          <a:noFill/>
          <a:ln cap="flat" cmpd="sng" w="28575">
            <a:solidFill>
              <a:srgbClr val="E0FF00"/>
            </a:solidFill>
            <a:prstDash val="solid"/>
            <a:round/>
            <a:headEnd len="sm" w="sm" type="none"/>
            <a:tailEnd len="sm" w="sm" type="none"/>
          </a:ln>
        </p:spPr>
      </p:pic>
      <p:sp>
        <p:nvSpPr>
          <p:cNvPr id="389" name="Google Shape;389;p47"/>
          <p:cNvSpPr txBox="1"/>
          <p:nvPr/>
        </p:nvSpPr>
        <p:spPr>
          <a:xfrm>
            <a:off x="6146325" y="1498900"/>
            <a:ext cx="25635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Para usar el FTP, necesitas un programa, por lo que deberás descargar </a:t>
            </a:r>
            <a:r>
              <a:rPr b="1" lang="es" sz="1800">
                <a:latin typeface="Helvetica Neue"/>
                <a:ea typeface="Helvetica Neue"/>
                <a:cs typeface="Helvetica Neue"/>
                <a:sym typeface="Helvetica Neue"/>
              </a:rPr>
              <a:t>FileZilla</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90" name="Google Shape;390;p47"/>
          <p:cNvSpPr txBox="1"/>
          <p:nvPr/>
        </p:nvSpPr>
        <p:spPr>
          <a:xfrm>
            <a:off x="693300" y="3070950"/>
            <a:ext cx="7757400" cy="17652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lang="es" sz="1700" u="sng">
                <a:solidFill>
                  <a:schemeClr val="hlink"/>
                </a:solidFill>
                <a:latin typeface="Helvetica Neue Light"/>
                <a:ea typeface="Helvetica Neue Light"/>
                <a:cs typeface="Helvetica Neue Light"/>
                <a:sym typeface="Helvetica Neue Light"/>
                <a:hlinkClick r:id="rId5"/>
              </a:rPr>
              <a:t>Descargar para Windows de 32 bits</a:t>
            </a:r>
            <a:endParaRPr sz="1700">
              <a:latin typeface="Helvetica Neue Light"/>
              <a:ea typeface="Helvetica Neue Light"/>
              <a:cs typeface="Helvetica Neue Light"/>
              <a:sym typeface="Helvetica Neue Light"/>
            </a:endParaRPr>
          </a:p>
          <a:p>
            <a:pPr indent="0" lvl="0" marL="457200" rtl="0" algn="ctr">
              <a:lnSpc>
                <a:spcPct val="150000"/>
              </a:lnSpc>
              <a:spcBef>
                <a:spcPts val="0"/>
              </a:spcBef>
              <a:spcAft>
                <a:spcPts val="0"/>
              </a:spcAft>
              <a:buNone/>
            </a:pPr>
            <a:r>
              <a:rPr lang="es" sz="1700" u="sng">
                <a:solidFill>
                  <a:schemeClr val="hlink"/>
                </a:solidFill>
                <a:latin typeface="Helvetica Neue Light"/>
                <a:ea typeface="Helvetica Neue Light"/>
                <a:cs typeface="Helvetica Neue Light"/>
                <a:sym typeface="Helvetica Neue Light"/>
                <a:hlinkClick r:id="rId6"/>
              </a:rPr>
              <a:t>Descargar para Windows de 64 bits</a:t>
            </a:r>
            <a:endParaRPr sz="1700">
              <a:latin typeface="Helvetica Neue Light"/>
              <a:ea typeface="Helvetica Neue Light"/>
              <a:cs typeface="Helvetica Neue Light"/>
              <a:sym typeface="Helvetica Neue Light"/>
            </a:endParaRPr>
          </a:p>
          <a:p>
            <a:pPr indent="0" lvl="0" marL="457200" rtl="0" algn="ctr">
              <a:lnSpc>
                <a:spcPct val="150000"/>
              </a:lnSpc>
              <a:spcBef>
                <a:spcPts val="0"/>
              </a:spcBef>
              <a:spcAft>
                <a:spcPts val="0"/>
              </a:spcAft>
              <a:buNone/>
            </a:pPr>
            <a:r>
              <a:rPr lang="es" sz="1700" u="sng">
                <a:solidFill>
                  <a:schemeClr val="hlink"/>
                </a:solidFill>
                <a:latin typeface="Helvetica Neue Light"/>
                <a:ea typeface="Helvetica Neue Light"/>
                <a:cs typeface="Helvetica Neue Light"/>
                <a:sym typeface="Helvetica Neue Light"/>
                <a:hlinkClick r:id="rId7"/>
              </a:rPr>
              <a:t>Descargar para Mac</a:t>
            </a:r>
            <a:endParaRPr sz="1700">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94" name="Shape 394"/>
        <p:cNvGrpSpPr/>
        <p:nvPr/>
      </p:nvGrpSpPr>
      <p:grpSpPr>
        <a:xfrm>
          <a:off x="0" y="0"/>
          <a:ext cx="0" cy="0"/>
          <a:chOff x="0" y="0"/>
          <a:chExt cx="0" cy="0"/>
        </a:xfrm>
      </p:grpSpPr>
      <p:pic>
        <p:nvPicPr>
          <p:cNvPr id="395" name="Google Shape;395;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96" name="Google Shape;396;p48"/>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CONFIGURACIONES INICIALES</a:t>
            </a:r>
            <a:endParaRPr i="1" sz="36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2" name="Google Shape;402;p49"/>
          <p:cNvPicPr preferRelativeResize="0"/>
          <p:nvPr/>
        </p:nvPicPr>
        <p:blipFill>
          <a:blip r:embed="rId4">
            <a:alphaModFix/>
          </a:blip>
          <a:stretch>
            <a:fillRect/>
          </a:stretch>
        </p:blipFill>
        <p:spPr>
          <a:xfrm>
            <a:off x="698000" y="1790500"/>
            <a:ext cx="7748000" cy="2729900"/>
          </a:xfrm>
          <a:prstGeom prst="rect">
            <a:avLst/>
          </a:prstGeom>
          <a:noFill/>
          <a:ln cap="flat" cmpd="sng" w="28575">
            <a:solidFill>
              <a:srgbClr val="E0FF00"/>
            </a:solidFill>
            <a:prstDash val="solid"/>
            <a:round/>
            <a:headEnd len="sm" w="sm" type="none"/>
            <a:tailEnd len="sm" w="sm" type="none"/>
          </a:ln>
        </p:spPr>
      </p:pic>
      <p:sp>
        <p:nvSpPr>
          <p:cNvPr id="403" name="Google Shape;403;p49"/>
          <p:cNvSpPr txBox="1"/>
          <p:nvPr/>
        </p:nvSpPr>
        <p:spPr>
          <a:xfrm>
            <a:off x="100950" y="950600"/>
            <a:ext cx="89421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Con los datos que te brinda el hosting, vas a completar: el servidor 🖧,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el  usuario 👧 y la contraseña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404" name="Google Shape;404;p49"/>
          <p:cNvSpPr txBox="1"/>
          <p:nvPr/>
        </p:nvSpPr>
        <p:spPr>
          <a:xfrm>
            <a:off x="643801" y="2017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0" name="Google Shape;410;p50"/>
          <p:cNvPicPr preferRelativeResize="0"/>
          <p:nvPr/>
        </p:nvPicPr>
        <p:blipFill>
          <a:blip r:embed="rId4">
            <a:alphaModFix/>
          </a:blip>
          <a:stretch>
            <a:fillRect/>
          </a:stretch>
        </p:blipFill>
        <p:spPr>
          <a:xfrm>
            <a:off x="945125" y="1405225"/>
            <a:ext cx="5024549" cy="3254401"/>
          </a:xfrm>
          <a:prstGeom prst="rect">
            <a:avLst/>
          </a:prstGeom>
          <a:noFill/>
          <a:ln cap="flat" cmpd="sng" w="28575">
            <a:solidFill>
              <a:srgbClr val="E0FF00"/>
            </a:solidFill>
            <a:prstDash val="solid"/>
            <a:round/>
            <a:headEnd len="sm" w="sm" type="none"/>
            <a:tailEnd len="sm" w="sm" type="none"/>
          </a:ln>
        </p:spPr>
      </p:pic>
      <p:sp>
        <p:nvSpPr>
          <p:cNvPr id="411" name="Google Shape;411;p50"/>
          <p:cNvSpPr txBox="1"/>
          <p:nvPr/>
        </p:nvSpPr>
        <p:spPr>
          <a:xfrm>
            <a:off x="6107925" y="2184700"/>
            <a:ext cx="24837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Aparecerá un cartel que dice </a:t>
            </a:r>
            <a:r>
              <a:rPr b="1" lang="es" sz="1800">
                <a:latin typeface="Helvetica Neue"/>
                <a:ea typeface="Helvetica Neue"/>
                <a:cs typeface="Helvetica Neue"/>
                <a:sym typeface="Helvetica Neue"/>
              </a:rPr>
              <a:t>“certificado desconocido”</a:t>
            </a:r>
            <a:r>
              <a:rPr lang="es" sz="1800">
                <a:latin typeface="Helvetica Neue Light"/>
                <a:ea typeface="Helvetica Neue Light"/>
                <a:cs typeface="Helvetica Neue Light"/>
                <a:sym typeface="Helvetica Neue Light"/>
              </a:rPr>
              <a:t>. Haz clic en </a:t>
            </a:r>
            <a:r>
              <a:rPr b="1" lang="es" sz="1800">
                <a:latin typeface="Helvetica Neue"/>
                <a:ea typeface="Helvetica Neue"/>
                <a:cs typeface="Helvetica Neue"/>
                <a:sym typeface="Helvetica Neue"/>
              </a:rPr>
              <a:t>“aceptar”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412" name="Google Shape;412;p50"/>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8" name="Google Shape;418;p51"/>
          <p:cNvSpPr txBox="1"/>
          <p:nvPr/>
        </p:nvSpPr>
        <p:spPr>
          <a:xfrm>
            <a:off x="5660550" y="1615525"/>
            <a:ext cx="30939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latin typeface="Helvetica Neue Light"/>
                <a:ea typeface="Helvetica Neue Light"/>
                <a:cs typeface="Helvetica Neue Light"/>
                <a:sym typeface="Helvetica Neue Light"/>
              </a:rPr>
              <a:t>Entra al directorio “</a:t>
            </a:r>
            <a:r>
              <a:rPr i="1" lang="es" sz="1800">
                <a:latin typeface="Helvetica Neue Light"/>
                <a:ea typeface="Helvetica Neue Light"/>
                <a:cs typeface="Helvetica Neue Light"/>
                <a:sym typeface="Helvetica Neue Light"/>
              </a:rPr>
              <a:t>public_html</a:t>
            </a:r>
            <a:r>
              <a:rPr lang="es" sz="1800">
                <a:latin typeface="Helvetica Neue Light"/>
                <a:ea typeface="Helvetica Neue Light"/>
                <a:cs typeface="Helvetica Neue Light"/>
                <a:sym typeface="Helvetica Neue Light"/>
              </a:rPr>
              <a:t>” a la derecha, y a la izquierda elige de tu computadora los archivos a subir (</a:t>
            </a:r>
            <a:r>
              <a:rPr b="1" lang="es" sz="1800">
                <a:latin typeface="Helvetica Neue"/>
                <a:ea typeface="Helvetica Neue"/>
                <a:cs typeface="Helvetica Neue"/>
                <a:sym typeface="Helvetica Neue"/>
              </a:rPr>
              <a:t>pueden ser varios a la vez)</a:t>
            </a:r>
            <a:r>
              <a:rPr lang="es" sz="1800">
                <a:latin typeface="Helvetica Neue Light"/>
                <a:ea typeface="Helvetica Neue Light"/>
                <a:cs typeface="Helvetica Neue Light"/>
                <a:sym typeface="Helvetica Neue Light"/>
              </a:rPr>
              <a:t>. Luego presiona el </a:t>
            </a:r>
            <a:r>
              <a:rPr i="1" lang="es" sz="1800">
                <a:latin typeface="Helvetica Neue Light"/>
                <a:ea typeface="Helvetica Neue Light"/>
                <a:cs typeface="Helvetica Neue Light"/>
                <a:sym typeface="Helvetica Neue Light"/>
              </a:rPr>
              <a:t>botón derecho</a:t>
            </a:r>
            <a:r>
              <a:rPr lang="es" sz="1800">
                <a:latin typeface="Helvetica Neue Light"/>
                <a:ea typeface="Helvetica Neue Light"/>
                <a:cs typeface="Helvetica Neue Light"/>
                <a:sym typeface="Helvetica Neue Light"/>
              </a:rPr>
              <a:t> y haz clic en “subir”</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pic>
        <p:nvPicPr>
          <p:cNvPr id="419" name="Google Shape;419;p51"/>
          <p:cNvPicPr preferRelativeResize="0"/>
          <p:nvPr/>
        </p:nvPicPr>
        <p:blipFill>
          <a:blip r:embed="rId4">
            <a:alphaModFix/>
          </a:blip>
          <a:stretch>
            <a:fillRect/>
          </a:stretch>
        </p:blipFill>
        <p:spPr>
          <a:xfrm>
            <a:off x="726050" y="1356015"/>
            <a:ext cx="4783812" cy="3471586"/>
          </a:xfrm>
          <a:prstGeom prst="rect">
            <a:avLst/>
          </a:prstGeom>
          <a:noFill/>
          <a:ln cap="flat" cmpd="sng" w="28575">
            <a:solidFill>
              <a:srgbClr val="E0FF00"/>
            </a:solidFill>
            <a:prstDash val="solid"/>
            <a:round/>
            <a:headEnd len="sm" w="sm" type="none"/>
            <a:tailEnd len="sm" w="sm" type="none"/>
          </a:ln>
        </p:spPr>
      </p:pic>
      <p:sp>
        <p:nvSpPr>
          <p:cNvPr id="420" name="Google Shape;420;p51"/>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4" name="Shape 74"/>
        <p:cNvGrpSpPr/>
        <p:nvPr/>
      </p:nvGrpSpPr>
      <p:grpSpPr>
        <a:xfrm>
          <a:off x="0" y="0"/>
          <a:ext cx="0" cy="0"/>
          <a:chOff x="0" y="0"/>
          <a:chExt cx="0" cy="0"/>
        </a:xfrm>
      </p:grpSpPr>
      <p:sp>
        <p:nvSpPr>
          <p:cNvPr id="75" name="Google Shape;75;p1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Conocer y configurar un hosting, así como el acceso al servidor.</a:t>
            </a:r>
            <a:endParaRPr sz="1800">
              <a:latin typeface="Helvetica Neue Light"/>
              <a:ea typeface="Helvetica Neue Light"/>
              <a:cs typeface="Helvetica Neue Light"/>
              <a:sym typeface="Helvetica Neue Light"/>
            </a:endParaRPr>
          </a:p>
        </p:txBody>
      </p:sp>
      <p:pic>
        <p:nvPicPr>
          <p:cNvPr id="76" name="Google Shape;76;p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7" name="Google Shape;77;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78" name="Google Shape;78;p1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6" name="Google Shape;426;p52"/>
          <p:cNvSpPr txBox="1"/>
          <p:nvPr/>
        </p:nvSpPr>
        <p:spPr>
          <a:xfrm>
            <a:off x="811350" y="1223675"/>
            <a:ext cx="7521300" cy="16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1800">
                <a:solidFill>
                  <a:schemeClr val="dk1"/>
                </a:solidFill>
                <a:latin typeface="Helvetica Neue Light"/>
                <a:ea typeface="Helvetica Neue Light"/>
                <a:cs typeface="Helvetica Neue Light"/>
                <a:sym typeface="Helvetica Neue Light"/>
              </a:rPr>
              <a:t>¡</a:t>
            </a:r>
            <a:r>
              <a:rPr lang="es" sz="1800">
                <a:solidFill>
                  <a:schemeClr val="dk1"/>
                </a:solidFill>
                <a:highlight>
                  <a:srgbClr val="E0FF00"/>
                </a:highlight>
                <a:latin typeface="Helvetica Neue Light"/>
                <a:ea typeface="Helvetica Neue Light"/>
                <a:cs typeface="Helvetica Neue Light"/>
                <a:sym typeface="Helvetica Neue Light"/>
              </a:rPr>
              <a:t>Listo</a:t>
            </a:r>
            <a:r>
              <a:rPr lang="es" sz="1800">
                <a:solidFill>
                  <a:schemeClr val="dk1"/>
                </a:solidFill>
                <a:latin typeface="Helvetica Neue Light"/>
                <a:ea typeface="Helvetica Neue Light"/>
                <a:cs typeface="Helvetica Neue Light"/>
                <a:sym typeface="Helvetica Neue Light"/>
              </a:rPr>
              <a:t>, ya puedes probar tu sitio online!</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24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427" name="Google Shape;427;p52"/>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pic>
        <p:nvPicPr>
          <p:cNvPr id="428" name="Google Shape;428;p52"/>
          <p:cNvPicPr preferRelativeResize="0"/>
          <p:nvPr/>
        </p:nvPicPr>
        <p:blipFill>
          <a:blip r:embed="rId4">
            <a:alphaModFix/>
          </a:blip>
          <a:stretch>
            <a:fillRect/>
          </a:stretch>
        </p:blipFill>
        <p:spPr>
          <a:xfrm>
            <a:off x="2025438" y="1720475"/>
            <a:ext cx="5093125" cy="2939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32" name="Shape 432"/>
        <p:cNvGrpSpPr/>
        <p:nvPr/>
      </p:nvGrpSpPr>
      <p:grpSpPr>
        <a:xfrm>
          <a:off x="0" y="0"/>
          <a:ext cx="0" cy="0"/>
          <a:chOff x="0" y="0"/>
          <a:chExt cx="0" cy="0"/>
        </a:xfrm>
      </p:grpSpPr>
      <p:sp>
        <p:nvSpPr>
          <p:cNvPr id="433" name="Google Shape;433;p5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ASOCIAR HOSTING - DOMINIO</a:t>
            </a:r>
            <a:endParaRPr i="1" sz="3600">
              <a:solidFill>
                <a:srgbClr val="121212"/>
              </a:solidFill>
              <a:latin typeface="Anton"/>
              <a:ea typeface="Anton"/>
              <a:cs typeface="Anton"/>
              <a:sym typeface="Anton"/>
            </a:endParaRPr>
          </a:p>
        </p:txBody>
      </p:sp>
      <p:pic>
        <p:nvPicPr>
          <p:cNvPr id="434" name="Google Shape;434;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0" name="Google Shape;440;p54"/>
          <p:cNvSpPr txBox="1"/>
          <p:nvPr/>
        </p:nvSpPr>
        <p:spPr>
          <a:xfrm>
            <a:off x="481650" y="1236650"/>
            <a:ext cx="8272800" cy="2805900"/>
          </a:xfrm>
          <a:prstGeom prst="rect">
            <a:avLst/>
          </a:prstGeom>
          <a:no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Una vez que tengas tu web en el servidor, es necesario </a:t>
            </a:r>
            <a:r>
              <a:rPr b="1" lang="es" sz="1800">
                <a:solidFill>
                  <a:schemeClr val="dk1"/>
                </a:solidFill>
                <a:latin typeface="Helvetica Neue"/>
                <a:ea typeface="Helvetica Neue"/>
                <a:cs typeface="Helvetica Neue"/>
                <a:sym typeface="Helvetica Neue"/>
              </a:rPr>
              <a:t>asociar el dominio con el hosting. </a:t>
            </a:r>
            <a:endParaRPr b="1" sz="1800">
              <a:solidFill>
                <a:schemeClr val="dk1"/>
              </a:solidFill>
              <a:latin typeface="Helvetica Neue"/>
              <a:ea typeface="Helvetica Neue"/>
              <a:cs typeface="Helvetica Neue"/>
              <a:sym typeface="Helvetica Neue"/>
            </a:endParaRPr>
          </a:p>
          <a:p>
            <a:pPr indent="457200" lvl="0" marL="0" rtl="0" algn="ctr">
              <a:lnSpc>
                <a:spcPct val="115000"/>
              </a:lnSpc>
              <a:spcBef>
                <a:spcPts val="0"/>
              </a:spcBef>
              <a:spcAft>
                <a:spcPts val="0"/>
              </a:spcAft>
              <a:buNone/>
            </a:pPr>
            <a:r>
              <a:t/>
            </a:r>
            <a:endParaRPr b="1" sz="1800">
              <a:solidFill>
                <a:schemeClr val="dk1"/>
              </a:solidFill>
              <a:latin typeface="Helvetica Neue"/>
              <a:ea typeface="Helvetica Neue"/>
              <a:cs typeface="Helvetica Neue"/>
              <a:sym typeface="Helvetica Neue"/>
            </a:endParaRPr>
          </a:p>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Teniendo en claro lo que es un dominio en Internet, te falta el paso de relacionarlo con el servidor que has contratado, donde se encuentran los archivos que forman el sitio web. Para esto, tienes que informarle a la entidad registrante del dominio cuáles son los DNS de tu servidor.</a:t>
            </a:r>
            <a:endParaRPr sz="1800">
              <a:solidFill>
                <a:schemeClr val="dk1"/>
              </a:solidFill>
              <a:latin typeface="Helvetica Neue Light"/>
              <a:ea typeface="Helvetica Neue Light"/>
              <a:cs typeface="Helvetica Neue Light"/>
              <a:sym typeface="Helvetica Neue Light"/>
            </a:endParaRPr>
          </a:p>
        </p:txBody>
      </p:sp>
      <p:sp>
        <p:nvSpPr>
          <p:cNvPr id="441" name="Google Shape;441;p54"/>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7" name="Google Shape;447;p55"/>
          <p:cNvSpPr txBox="1"/>
          <p:nvPr/>
        </p:nvSpPr>
        <p:spPr>
          <a:xfrm>
            <a:off x="808150" y="1359125"/>
            <a:ext cx="7611300" cy="2988300"/>
          </a:xfrm>
          <a:prstGeom prst="rect">
            <a:avLst/>
          </a:prstGeom>
          <a:solidFill>
            <a:srgbClr val="A6FFCA"/>
          </a:solid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 principal tarea de un </a:t>
            </a:r>
            <a:r>
              <a:rPr b="1" lang="es" sz="1800">
                <a:solidFill>
                  <a:schemeClr val="dk1"/>
                </a:solidFill>
                <a:latin typeface="Helvetica Neue"/>
                <a:ea typeface="Helvetica Neue"/>
                <a:cs typeface="Helvetica Neue"/>
                <a:sym typeface="Helvetica Neue"/>
              </a:rPr>
              <a:t>servidor DNS</a:t>
            </a:r>
            <a:r>
              <a:rPr lang="es" sz="1800">
                <a:solidFill>
                  <a:schemeClr val="dk1"/>
                </a:solidFill>
                <a:latin typeface="Helvetica Neue Light"/>
                <a:ea typeface="Helvetica Neue Light"/>
                <a:cs typeface="Helvetica Neue Light"/>
                <a:sym typeface="Helvetica Neue Light"/>
              </a:rPr>
              <a:t> es </a:t>
            </a:r>
            <a:r>
              <a:rPr b="1" lang="es" sz="1800">
                <a:solidFill>
                  <a:schemeClr val="dk1"/>
                </a:solidFill>
                <a:latin typeface="Helvetica Neue"/>
                <a:ea typeface="Helvetica Neue"/>
                <a:cs typeface="Helvetica Neue"/>
                <a:sym typeface="Helvetica Neue"/>
              </a:rPr>
              <a:t>traducir el nombre del dominio (www.coderhouse.com) en una dirección IP</a:t>
            </a: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Las </a:t>
            </a:r>
            <a:r>
              <a:rPr b="1" lang="es" sz="1800">
                <a:solidFill>
                  <a:schemeClr val="dk1"/>
                </a:solidFill>
                <a:latin typeface="Helvetica Neue"/>
                <a:ea typeface="Helvetica Neue"/>
                <a:cs typeface="Helvetica Neue"/>
                <a:sym typeface="Helvetica Neue"/>
              </a:rPr>
              <a:t>direcciones IP (Internet Protocol)</a:t>
            </a:r>
            <a:r>
              <a:rPr lang="es" sz="1800">
                <a:solidFill>
                  <a:schemeClr val="dk1"/>
                </a:solidFill>
                <a:latin typeface="Helvetica Neue Light"/>
                <a:ea typeface="Helvetica Neue Light"/>
                <a:cs typeface="Helvetica Neue Light"/>
                <a:sym typeface="Helvetica Neue Light"/>
              </a:rPr>
              <a:t> constan de un número único e irrepetible con el cual se identifica una computadora conectada a una red que corre el protocolo IP. Esta computadora es la te nos brinda el servidor para alojar nuestro sitio.</a:t>
            </a:r>
            <a:endParaRPr sz="1800">
              <a:solidFill>
                <a:schemeClr val="dk1"/>
              </a:solidFill>
              <a:latin typeface="Helvetica Neue Light"/>
              <a:ea typeface="Helvetica Neue Light"/>
              <a:cs typeface="Helvetica Neue Light"/>
              <a:sym typeface="Helvetica Neue Light"/>
            </a:endParaRPr>
          </a:p>
        </p:txBody>
      </p:sp>
      <p:sp>
        <p:nvSpPr>
          <p:cNvPr id="448" name="Google Shape;448;p55"/>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4" name="Google Shape;454;p56"/>
          <p:cNvSpPr txBox="1"/>
          <p:nvPr/>
        </p:nvSpPr>
        <p:spPr>
          <a:xfrm>
            <a:off x="405375" y="1426700"/>
            <a:ext cx="8385900" cy="349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45720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Para </a:t>
            </a:r>
            <a:r>
              <a:rPr b="1" lang="es" sz="1800">
                <a:solidFill>
                  <a:schemeClr val="dk1"/>
                </a:solidFill>
                <a:latin typeface="Helvetica Neue"/>
                <a:ea typeface="Helvetica Neue"/>
                <a:cs typeface="Helvetica Neue"/>
                <a:sym typeface="Helvetica Neue"/>
              </a:rPr>
              <a:t>asignar los DNS</a:t>
            </a:r>
            <a:r>
              <a:rPr lang="es" sz="1800">
                <a:solidFill>
                  <a:schemeClr val="dk1"/>
                </a:solidFill>
                <a:latin typeface="Helvetica Neue Light"/>
                <a:ea typeface="Helvetica Neue Light"/>
                <a:cs typeface="Helvetica Neue Light"/>
                <a:sym typeface="Helvetica Neue Light"/>
              </a:rPr>
              <a:t> al dominio debes acceder al </a:t>
            </a:r>
            <a:r>
              <a:rPr b="1" lang="es" sz="1800">
                <a:solidFill>
                  <a:schemeClr val="dk1"/>
                </a:solidFill>
                <a:latin typeface="Helvetica Neue"/>
                <a:ea typeface="Helvetica Neue"/>
                <a:cs typeface="Helvetica Neue"/>
                <a:sym typeface="Helvetica Neue"/>
              </a:rPr>
              <a:t>panel de la cuenta</a:t>
            </a:r>
            <a:r>
              <a:rPr lang="es" sz="1800">
                <a:solidFill>
                  <a:schemeClr val="dk1"/>
                </a:solidFill>
                <a:latin typeface="Helvetica Neue Light"/>
                <a:ea typeface="Helvetica Neue Light"/>
                <a:cs typeface="Helvetica Neue Light"/>
                <a:sym typeface="Helvetica Neue Light"/>
              </a:rPr>
              <a:t> que has creado en la entidad registrante de dominios, buscar la opción de “Delegación de dominio”, o “DNS” (su nombre puede variar), y asignar 2 o 3 de los DNS que figuren en el email que te envió el servidor tras haber contratado el servicio de hosting.</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Por lo general, una dirección DNS suele ser como en el siguiente ejemplo: </a:t>
            </a:r>
            <a:r>
              <a:rPr lang="es" sz="1800">
                <a:solidFill>
                  <a:schemeClr val="dk1"/>
                </a:solidFill>
                <a:highlight>
                  <a:srgbClr val="E0FF00"/>
                </a:highlight>
                <a:latin typeface="Helvetica Neue Light"/>
                <a:ea typeface="Helvetica Neue Light"/>
                <a:cs typeface="Helvetica Neue Light"/>
                <a:sym typeface="Helvetica Neue Light"/>
              </a:rPr>
              <a:t>ns1.panelboxmanager.com, ns2.panelboxmanager.com, ns3.panelboxmanager.com.</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455" name="Google Shape;455;p56"/>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5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64" name="Shape 464"/>
        <p:cNvGrpSpPr/>
        <p:nvPr/>
      </p:nvGrpSpPr>
      <p:grpSpPr>
        <a:xfrm>
          <a:off x="0" y="0"/>
          <a:ext cx="0" cy="0"/>
          <a:chOff x="0" y="0"/>
          <a:chExt cx="0" cy="0"/>
        </a:xfrm>
      </p:grpSpPr>
      <p:pic>
        <p:nvPicPr>
          <p:cNvPr id="465" name="Google Shape;465;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66" name="Google Shape;466;p5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67" name="Google Shape;467;p58"/>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latin typeface="Anton"/>
                <a:ea typeface="Anton"/>
                <a:cs typeface="Anton"/>
                <a:sym typeface="Anton"/>
              </a:rPr>
              <a:t>¡VAMOS A PRACTICAR LO VISTO EN LOS BREAKOUT ROOMS!</a:t>
            </a:r>
            <a:endParaRPr i="1" sz="3600">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3" name="Google Shape;473;p59"/>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TERCERA </a:t>
            </a:r>
            <a:r>
              <a:rPr b="0" i="1" lang="es" sz="4000" u="none" cap="none" strike="noStrike">
                <a:solidFill>
                  <a:srgbClr val="000000"/>
                </a:solidFill>
                <a:latin typeface="Anton"/>
                <a:ea typeface="Anton"/>
                <a:cs typeface="Anton"/>
                <a:sym typeface="Anton"/>
              </a:rPr>
              <a:t>ENTREGA DEL PROYECTO FINAL </a:t>
            </a:r>
            <a:endParaRPr b="0" i="1" sz="4000" u="none" cap="none" strike="noStrike">
              <a:solidFill>
                <a:srgbClr val="000000"/>
              </a:solidFill>
              <a:latin typeface="Anton"/>
              <a:ea typeface="Anton"/>
              <a:cs typeface="Anton"/>
              <a:sym typeface="Anton"/>
            </a:endParaRPr>
          </a:p>
        </p:txBody>
      </p:sp>
      <p:sp>
        <p:nvSpPr>
          <p:cNvPr id="474" name="Google Shape;474;p59"/>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2000"/>
              <a:buFont typeface="Arial"/>
              <a:buNone/>
            </a:pPr>
            <a:r>
              <a:rPr lang="es" sz="1800">
                <a:solidFill>
                  <a:schemeClr val="dk1"/>
                </a:solidFill>
                <a:latin typeface="Helvetica Neue Light"/>
                <a:ea typeface="Helvetica Neue Light"/>
                <a:cs typeface="Helvetica Neue Light"/>
                <a:sym typeface="Helvetica Neue Light"/>
              </a:rPr>
              <a:t>El proyecto completo deberá visiblilzarse de manera correcta en dispositivos mobile y desktop. El mismo deberá estar configurado y con código SASS aplicado. Además deberán mostrar uso de la correcta aplicación del SEO. La entrega deberá estar subida al servidor</a:t>
            </a:r>
            <a:endParaRPr sz="1800">
              <a:latin typeface="Helvetica Neue Light"/>
              <a:ea typeface="Helvetica Neue Light"/>
              <a:cs typeface="Helvetica Neue Light"/>
              <a:sym typeface="Helvetica Neue Light"/>
            </a:endParaRPr>
          </a:p>
        </p:txBody>
      </p:sp>
      <p:pic>
        <p:nvPicPr>
          <p:cNvPr id="475" name="Google Shape;475;p59"/>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81" name="Google Shape;481;p60"/>
          <p:cNvGraphicFramePr/>
          <p:nvPr/>
        </p:nvGraphicFramePr>
        <p:xfrm>
          <a:off x="153250" y="30813"/>
          <a:ext cx="3000000" cy="3000000"/>
        </p:xfrm>
        <a:graphic>
          <a:graphicData uri="http://schemas.openxmlformats.org/drawingml/2006/table">
            <a:tbl>
              <a:tblPr>
                <a:noFill/>
                <a:tableStyleId>{469EDAC4-8FD9-49CE-86B5-D3992113EDC0}</a:tableStyleId>
              </a:tblPr>
              <a:tblGrid>
                <a:gridCol w="2945825"/>
                <a:gridCol w="3822275"/>
                <a:gridCol w="2069375"/>
              </a:tblGrid>
              <a:tr h="572650">
                <a:tc gridSpan="3">
                  <a:txBody>
                    <a:bodyPr/>
                    <a:lstStyle/>
                    <a:p>
                      <a:pPr indent="0" lvl="0" marL="0" marR="0" rtl="0" algn="l">
                        <a:lnSpc>
                          <a:spcPct val="100000"/>
                        </a:lnSpc>
                        <a:spcBef>
                          <a:spcPts val="0"/>
                        </a:spcBef>
                        <a:spcAft>
                          <a:spcPts val="0"/>
                        </a:spcAft>
                        <a:buClr>
                          <a:srgbClr val="000000"/>
                        </a:buClr>
                        <a:buSzPts val="2200"/>
                        <a:buFont typeface="Arial"/>
                        <a:buNone/>
                      </a:pPr>
                      <a:r>
                        <a:rPr i="1" lang="es" sz="2200">
                          <a:solidFill>
                            <a:schemeClr val="dk1"/>
                          </a:solidFill>
                          <a:latin typeface="Anton"/>
                          <a:ea typeface="Anton"/>
                          <a:cs typeface="Anton"/>
                          <a:sym typeface="Anton"/>
                        </a:rPr>
                        <a:t>TERCERA </a:t>
                      </a:r>
                      <a:r>
                        <a:rPr i="1" lang="es" sz="2200" u="none" cap="none" strike="noStrike">
                          <a:solidFill>
                            <a:schemeClr val="dk1"/>
                          </a:solidFill>
                          <a:latin typeface="Anton"/>
                          <a:ea typeface="Anton"/>
                          <a:cs typeface="Anton"/>
                          <a:sym typeface="Anton"/>
                        </a:rPr>
                        <a:t>ENTREGA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867875">
                <a:tc gridSpan="2">
                  <a:txBody>
                    <a:bodyPr/>
                    <a:lstStyle/>
                    <a:p>
                      <a:pPr indent="0" lvl="0" marL="0" marR="0" rtl="0" algn="l">
                        <a:lnSpc>
                          <a:spcPct val="100000"/>
                        </a:lnSpc>
                        <a:spcBef>
                          <a:spcPts val="0"/>
                        </a:spcBef>
                        <a:spcAft>
                          <a:spcPts val="0"/>
                        </a:spcAft>
                        <a:buClr>
                          <a:srgbClr val="000000"/>
                        </a:buClr>
                        <a:buSzPts val="1600"/>
                        <a:buFont typeface="Arial"/>
                        <a:buNone/>
                      </a:pPr>
                      <a:r>
                        <a:rPr b="1" lang="es" sz="1300" u="none" cap="none" strike="noStrike">
                          <a:latin typeface="Helvetica Neue"/>
                          <a:ea typeface="Helvetica Neue"/>
                          <a:cs typeface="Helvetica Neue"/>
                          <a:sym typeface="Helvetica Neue"/>
                        </a:rPr>
                        <a:t>Formato: </a:t>
                      </a:r>
                      <a:r>
                        <a:rPr lang="es" sz="1300">
                          <a:solidFill>
                            <a:schemeClr val="dk1"/>
                          </a:solidFill>
                          <a:latin typeface="Helvetica Neue Light"/>
                          <a:ea typeface="Helvetica Neue Light"/>
                          <a:cs typeface="Helvetica Neue Light"/>
                          <a:sym typeface="Helvetica Neue Light"/>
                        </a:rPr>
                        <a:t>archivos .json en carpeta comprimida + link al repositorio en Github.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s" sz="1300">
                          <a:solidFill>
                            <a:schemeClr val="dk1"/>
                          </a:solidFill>
                          <a:latin typeface="Helvetica Neue Light"/>
                          <a:ea typeface="Helvetica Neue Light"/>
                          <a:cs typeface="Helvetica Neue Light"/>
                          <a:sym typeface="Helvetica Neue Light"/>
                        </a:rPr>
                        <a:t> Incluir apellido en el nombre del archivo (ej. </a:t>
                      </a:r>
                      <a:r>
                        <a:rPr lang="es" sz="1300">
                          <a:solidFill>
                            <a:schemeClr val="dk1"/>
                          </a:solidFill>
                          <a:highlight>
                            <a:srgbClr val="A6FFCA"/>
                          </a:highlight>
                          <a:latin typeface="Helvetica Neue Light"/>
                          <a:ea typeface="Helvetica Neue Light"/>
                          <a:cs typeface="Helvetica Neue Light"/>
                          <a:sym typeface="Helvetica Neue Light"/>
                        </a:rPr>
                        <a:t>“Nombre Proyecto - Apellido”)</a:t>
                      </a:r>
                      <a:r>
                        <a:rPr lang="es" sz="1300">
                          <a:solidFill>
                            <a:schemeClr val="dk1"/>
                          </a:solidFill>
                          <a:latin typeface="Helvetica Neue Light"/>
                          <a:ea typeface="Helvetica Neue Light"/>
                          <a:cs typeface="Helvetica Neue Light"/>
                          <a:sym typeface="Helvetica Neue Light"/>
                        </a:rPr>
                        <a:t>.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s" sz="1300" u="none" cap="none" strike="noStrike">
                          <a:latin typeface="Helvetica Neue"/>
                          <a:ea typeface="Helvetica Neue"/>
                          <a:cs typeface="Helvetica Neue"/>
                          <a:sym typeface="Helvetica Neue"/>
                        </a:rPr>
                        <a:t>Sugerencia: </a:t>
                      </a:r>
                      <a:r>
                        <a:rPr lang="es" sz="1300" u="none" cap="none" strike="noStrike">
                          <a:solidFill>
                            <a:schemeClr val="dk1"/>
                          </a:solidFill>
                          <a:latin typeface="Helvetica Neue Light"/>
                          <a:ea typeface="Helvetica Neue Light"/>
                          <a:cs typeface="Helvetica Neue Light"/>
                          <a:sym typeface="Helvetica Neue Light"/>
                        </a:rPr>
                        <a:t>activar comentarios en el archivo.</a:t>
                      </a:r>
                      <a:endParaRPr sz="13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2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496850">
                <a:tc gridSpan="3">
                  <a:txBody>
                    <a:bodyPr/>
                    <a:lstStyle/>
                    <a:p>
                      <a:pPr indent="0" lvl="0" marL="0" marR="0" rtl="0" algn="l">
                        <a:lnSpc>
                          <a:spcPct val="100000"/>
                        </a:lnSpc>
                        <a:spcBef>
                          <a:spcPts val="0"/>
                        </a:spcBef>
                        <a:spcAft>
                          <a:spcPts val="0"/>
                        </a:spcAft>
                        <a:buClr>
                          <a:srgbClr val="000000"/>
                        </a:buClr>
                        <a:buSzPts val="1600"/>
                        <a:buFont typeface="Arial"/>
                        <a:buNone/>
                      </a:pPr>
                      <a:r>
                        <a:rPr b="1" lang="es">
                          <a:solidFill>
                            <a:schemeClr val="dk1"/>
                          </a:solidFill>
                          <a:latin typeface="Helvetica Neue"/>
                          <a:ea typeface="Helvetica Neue"/>
                          <a:cs typeface="Helvetica Neue"/>
                          <a:sym typeface="Helvetica Neue"/>
                        </a:rPr>
                        <a:t>Estructura final de la web</a:t>
                      </a:r>
                      <a:endParaRPr b="1"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s" sz="1500" u="none" cap="none" strike="noStrike"/>
                        <a:t>&gt;&gt;</a:t>
                      </a:r>
                      <a:r>
                        <a:rPr b="1" lang="es" u="none" cap="none" strike="noStrike">
                          <a:solidFill>
                            <a:schemeClr val="dk1"/>
                          </a:solidFill>
                          <a:latin typeface="Helvetica Neue"/>
                          <a:ea typeface="Helvetica Neue"/>
                          <a:cs typeface="Helvetica Neue"/>
                          <a:sym typeface="Helvetica Neue"/>
                        </a:rPr>
                        <a:t>Objetivos </a:t>
                      </a:r>
                      <a:r>
                        <a:rPr b="1" lang="es">
                          <a:solidFill>
                            <a:schemeClr val="dk1"/>
                          </a:solidFill>
                          <a:latin typeface="Helvetica Neue"/>
                          <a:ea typeface="Helvetica Neue"/>
                          <a:cs typeface="Helvetica Neue"/>
                          <a:sym typeface="Helvetica Neue"/>
                        </a:rPr>
                        <a:t>g</a:t>
                      </a:r>
                      <a:r>
                        <a:rPr b="1" lang="es" u="none" cap="none" strike="noStrike">
                          <a:solidFill>
                            <a:schemeClr val="dk1"/>
                          </a:solidFill>
                          <a:latin typeface="Helvetica Neue"/>
                          <a:ea typeface="Helvetica Neue"/>
                          <a:cs typeface="Helvetica Neue"/>
                          <a:sym typeface="Helvetica Neue"/>
                        </a:rPr>
                        <a:t>enerales:</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b="1" lang="es">
                          <a:solidFill>
                            <a:schemeClr val="dk1"/>
                          </a:solidFill>
                          <a:latin typeface="Helvetica Neue"/>
                          <a:ea typeface="Helvetica Neue"/>
                          <a:cs typeface="Helvetica Neue"/>
                          <a:sym typeface="Helvetica Neue"/>
                        </a:rPr>
                        <a:t>Estructura prolija y limpia:</a:t>
                      </a:r>
                      <a:r>
                        <a:rPr lang="es">
                          <a:solidFill>
                            <a:schemeClr val="dk1"/>
                          </a:solidFill>
                          <a:latin typeface="Helvetica Neue Light"/>
                          <a:ea typeface="Helvetica Neue Light"/>
                          <a:cs typeface="Helvetica Neue Light"/>
                          <a:sym typeface="Helvetica Neue Light"/>
                        </a:rPr>
                        <a:t> Realizar una estructura del HTML con buena indentación, espacios prolijos, y comentarios siendo usados para comentar secciones y no para ocultar código.</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s" sz="1500" u="none" cap="none" strike="noStrike">
                          <a:solidFill>
                            <a:schemeClr val="dk1"/>
                          </a:solidFill>
                        </a:rPr>
                        <a:t>&gt;&gt;</a:t>
                      </a:r>
                      <a:r>
                        <a:rPr b="1" lang="es" u="none" cap="none" strike="noStrike">
                          <a:solidFill>
                            <a:schemeClr val="dk1"/>
                          </a:solidFill>
                          <a:latin typeface="Helvetica Neue"/>
                          <a:ea typeface="Helvetica Neue"/>
                          <a:cs typeface="Helvetica Neue"/>
                          <a:sym typeface="Helvetica Neue"/>
                        </a:rPr>
                        <a:t>Objetivos </a:t>
                      </a:r>
                      <a:r>
                        <a:rPr b="1" lang="es">
                          <a:solidFill>
                            <a:schemeClr val="dk1"/>
                          </a:solidFill>
                          <a:latin typeface="Helvetica Neue"/>
                          <a:ea typeface="Helvetica Neue"/>
                          <a:cs typeface="Helvetica Neue"/>
                          <a:sym typeface="Helvetica Neue"/>
                        </a:rPr>
                        <a:t>e</a:t>
                      </a:r>
                      <a:r>
                        <a:rPr b="1" lang="es" u="none" cap="none" strike="noStrike">
                          <a:solidFill>
                            <a:schemeClr val="dk1"/>
                          </a:solidFill>
                          <a:latin typeface="Helvetica Neue"/>
                          <a:ea typeface="Helvetica Neue"/>
                          <a:cs typeface="Helvetica Neue"/>
                          <a:sym typeface="Helvetica Neue"/>
                        </a:rPr>
                        <a:t>specíficos: </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b="1" lang="es">
                          <a:solidFill>
                            <a:schemeClr val="dk1"/>
                          </a:solidFill>
                          <a:latin typeface="Helvetica Neue"/>
                          <a:ea typeface="Helvetica Neue"/>
                          <a:cs typeface="Helvetica Neue"/>
                          <a:sym typeface="Helvetica Neue"/>
                        </a:rPr>
                        <a:t>Maqueta de la web en base al framework elegido:</a:t>
                      </a:r>
                      <a:r>
                        <a:rPr lang="es">
                          <a:solidFill>
                            <a:schemeClr val="dk1"/>
                          </a:solidFill>
                          <a:latin typeface="Helvetica Neue Light"/>
                          <a:ea typeface="Helvetica Neue Light"/>
                          <a:cs typeface="Helvetica Neue Light"/>
                          <a:sym typeface="Helvetica Neue Light"/>
                        </a:rPr>
                        <a:t> Agregar elementos HTML según necesidades de armar contenedores o elementos web determinados, a través del código del framework elegido y la documentación del mismo.</a:t>
                      </a:r>
                      <a:endParaRPr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s" sz="1500" u="none" cap="none" strike="noStrike">
                          <a:solidFill>
                            <a:schemeClr val="dk1"/>
                          </a:solidFill>
                        </a:rPr>
                        <a:t>&gt;&gt;</a:t>
                      </a:r>
                      <a:r>
                        <a:rPr b="1" lang="es" u="none" cap="none" strike="noStrike">
                          <a:solidFill>
                            <a:schemeClr val="dk1"/>
                          </a:solidFill>
                          <a:latin typeface="Helvetica Neue"/>
                          <a:ea typeface="Helvetica Neue"/>
                          <a:cs typeface="Helvetica Neue"/>
                          <a:sym typeface="Helvetica Neue"/>
                        </a:rPr>
                        <a:t>Se debe entregar: </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Maquetado de la web: las estructuras maquetan a la web en base al framework elegido, haciendo usos de clases utilitarias para armar grillas, elementos web y estilos propios del framework, además del HTML de contenido. En caso de no elegir framework, los elementos respetan una cierta maqueta propia.</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s">
                          <a:solidFill>
                            <a:schemeClr val="dk1"/>
                          </a:solidFill>
                          <a:latin typeface="Helvetica Neue Light"/>
                          <a:ea typeface="Helvetica Neue Light"/>
                          <a:cs typeface="Helvetica Neue Light"/>
                          <a:sym typeface="Helvetica Neue Light"/>
                        </a:rPr>
                        <a:t>Páginas: todas las páginas tienen el contenido estructurado y el estilo linkeado. También tiene que tener agregadas las diferentes librerías de Javascript y CSS pertinentes al framework.</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300">
                        <a:solidFill>
                          <a:schemeClr val="dk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482" name="Google Shape;482;p60"/>
          <p:cNvPicPr preferRelativeResize="0"/>
          <p:nvPr/>
        </p:nvPicPr>
        <p:blipFill rotWithShape="1">
          <a:blip r:embed="rId4">
            <a:alphaModFix/>
          </a:blip>
          <a:srcRect b="0" l="0" r="0" t="0"/>
          <a:stretch/>
        </p:blipFill>
        <p:spPr>
          <a:xfrm>
            <a:off x="7173075" y="748350"/>
            <a:ext cx="1634174" cy="639850"/>
          </a:xfrm>
          <a:prstGeom prst="rect">
            <a:avLst/>
          </a:prstGeom>
          <a:noFill/>
          <a:ln>
            <a:noFill/>
          </a:ln>
        </p:spPr>
      </p:pic>
      <p:sp>
        <p:nvSpPr>
          <p:cNvPr id="483" name="Google Shape;483;p60"/>
          <p:cNvSpPr/>
          <p:nvPr/>
        </p:nvSpPr>
        <p:spPr>
          <a:xfrm>
            <a:off x="8511150" y="7994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lang="es" sz="1100">
                <a:solidFill>
                  <a:srgbClr val="FFFFFF"/>
                </a:solidFill>
                <a:latin typeface="Helvetica Neue"/>
                <a:ea typeface="Helvetica Neue"/>
                <a:cs typeface="Helvetica Neue"/>
                <a:sym typeface="Helvetica Neue"/>
              </a:rPr>
              <a:t>3</a:t>
            </a:r>
            <a:endParaRPr b="1" i="0" sz="11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aphicFrame>
        <p:nvGraphicFramePr>
          <p:cNvPr id="488" name="Google Shape;488;p61"/>
          <p:cNvGraphicFramePr/>
          <p:nvPr/>
        </p:nvGraphicFramePr>
        <p:xfrm>
          <a:off x="154125" y="76200"/>
          <a:ext cx="3000000" cy="3000000"/>
        </p:xfrm>
        <a:graphic>
          <a:graphicData uri="http://schemas.openxmlformats.org/drawingml/2006/table">
            <a:tbl>
              <a:tblPr>
                <a:noFill/>
                <a:tableStyleId>{22667E86-52A5-498E-BD3C-4E064A72CB2F}</a:tableStyleId>
              </a:tblPr>
              <a:tblGrid>
                <a:gridCol w="2945825"/>
                <a:gridCol w="3822275"/>
                <a:gridCol w="2069375"/>
              </a:tblGrid>
              <a:tr h="685300">
                <a:tc gridSpan="2">
                  <a:txBody>
                    <a:bodyPr/>
                    <a:lstStyle/>
                    <a:p>
                      <a:pPr indent="0" lvl="0" marL="0" rtl="0" algn="l">
                        <a:spcBef>
                          <a:spcPts val="0"/>
                        </a:spcBef>
                        <a:spcAft>
                          <a:spcPts val="0"/>
                        </a:spcAft>
                        <a:buNone/>
                      </a:pPr>
                      <a:r>
                        <a:rPr i="1" lang="es" sz="2200">
                          <a:solidFill>
                            <a:schemeClr val="dk1"/>
                          </a:solidFill>
                          <a:latin typeface="Anton"/>
                          <a:ea typeface="Anton"/>
                          <a:cs typeface="Anton"/>
                          <a:sym typeface="Anton"/>
                        </a:rPr>
                        <a:t>TERCERA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Estilo final de la web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s" sz="1600">
                          <a:solidFill>
                            <a:schemeClr val="dk1"/>
                          </a:solidFill>
                          <a:latin typeface="Helvetica Neue"/>
                          <a:ea typeface="Helvetica Neue"/>
                          <a:cs typeface="Helvetica Neue"/>
                          <a:sym typeface="Helvetica Neue"/>
                        </a:rPr>
                        <a:t>Formato</a:t>
                      </a:r>
                      <a:r>
                        <a:rPr b="1" lang="es" sz="1600">
                          <a:solidFill>
                            <a:srgbClr val="434343"/>
                          </a:solidFill>
                          <a:latin typeface="Helvetica Neue"/>
                          <a:ea typeface="Helvetica Neue"/>
                          <a:cs typeface="Helvetica Neue"/>
                          <a:sym typeface="Helvetica Neue"/>
                        </a:rPr>
                        <a:t>:</a:t>
                      </a:r>
                      <a:r>
                        <a:rPr lang="es" sz="1600">
                          <a:solidFill>
                            <a:srgbClr val="434343"/>
                          </a:solidFill>
                          <a:latin typeface="Helvetica Neue Light"/>
                          <a:ea typeface="Helvetica Neue Light"/>
                          <a:cs typeface="Helvetica Neue Light"/>
                          <a:sym typeface="Helvetica Neue Light"/>
                        </a:rPr>
                        <a:t> Archivo CSS, Archivos SASS o SCSS (en Github).</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Crear archivos de SCSS o SASS para darle estilo a la web.</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Trasladar los estilos creados en CSS a SCSS, haciendo uso correcto del nesting, los mixins, las variables y los operadores de lenguaje Sass.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Formar un archivo de SCSS con una sintaxis correcta, dónde el código no tenga errores ya sea de CSS cómo de compilación.</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Utilizar SASS para personalizar el framework que estás usando.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Estilo avanzado: el estilo del sitio web está por completo desde el SCSS, estructurando las paletas y valores más importantes del estilo.</a:t>
                      </a:r>
                      <a:endParaRPr sz="17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489" name="Google Shape;489;p61"/>
          <p:cNvGrpSpPr/>
          <p:nvPr/>
        </p:nvGrpSpPr>
        <p:grpSpPr>
          <a:xfrm>
            <a:off x="7238163" y="131812"/>
            <a:ext cx="1454415" cy="629697"/>
            <a:chOff x="7120275" y="764100"/>
            <a:chExt cx="1634174" cy="707525"/>
          </a:xfrm>
        </p:grpSpPr>
        <p:pic>
          <p:nvPicPr>
            <p:cNvPr id="490" name="Google Shape;490;p61"/>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491" name="Google Shape;491;p61"/>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sz="800">
                  <a:solidFill>
                    <a:srgbClr val="FFFFFF"/>
                  </a:solidFill>
                  <a:latin typeface="Helvetica Neue"/>
                  <a:ea typeface="Helvetica Neue"/>
                  <a:cs typeface="Helvetica Neue"/>
                  <a:sym typeface="Helvetica Neue"/>
                </a:rPr>
                <a:t>3</a:t>
              </a:r>
              <a:endParaRPr b="1" sz="800">
                <a:solidFill>
                  <a:srgbClr val="FFFFFF"/>
                </a:solidFill>
                <a:latin typeface="Helvetica Neue"/>
                <a:ea typeface="Helvetica Neue"/>
                <a:cs typeface="Helvetica Neue"/>
                <a:sym typeface="Helvetica Neue"/>
              </a:endParaRPr>
            </a:p>
          </p:txBody>
        </p:sp>
      </p:grpSp>
      <p:pic>
        <p:nvPicPr>
          <p:cNvPr id="492" name="Google Shape;492;p6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493" name="Google Shape;493;p61"/>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Servidor</a:t>
            </a:r>
            <a:r>
              <a:rPr b="1" lang="es">
                <a:solidFill>
                  <a:schemeClr val="dk1"/>
                </a:solidFill>
                <a:latin typeface="Helvetica Neue"/>
                <a:ea typeface="Helvetica Neue"/>
                <a:cs typeface="Helvetica Neue"/>
                <a:sym typeface="Helvetica Neue"/>
              </a:rPr>
              <a:t>: </a:t>
            </a:r>
            <a:r>
              <a:rPr lang="es">
                <a:solidFill>
                  <a:schemeClr val="dk1"/>
                </a:solidFill>
                <a:latin typeface="Helvetica Neue Light"/>
                <a:ea typeface="Helvetica Neue Light"/>
                <a:cs typeface="Helvetica Neue Light"/>
                <a:sym typeface="Helvetica Neue Light"/>
              </a:rPr>
              <a:t>Es el ordenador que pone recursos a disposición a través de una red, o al programa que funciona en dicho ordenador.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En consecuencia, aparecen dos definiciones de servidor: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rgbClr val="A6FFCA"/>
              </a:buClr>
              <a:buSzPts val="1400"/>
              <a:buFont typeface="Helvetica Neue Light"/>
              <a:buChar char="●"/>
            </a:pPr>
            <a:r>
              <a:rPr b="1" lang="es">
                <a:solidFill>
                  <a:schemeClr val="dk1"/>
                </a:solidFill>
                <a:highlight>
                  <a:srgbClr val="A6FFCA"/>
                </a:highlight>
                <a:latin typeface="Helvetica Neue"/>
                <a:ea typeface="Helvetica Neue"/>
                <a:cs typeface="Helvetica Neue"/>
                <a:sym typeface="Helvetica Neue"/>
              </a:rPr>
              <a:t>Servidor hardware:</a:t>
            </a:r>
            <a:r>
              <a:rPr lang="es">
                <a:solidFill>
                  <a:schemeClr val="dk1"/>
                </a:solidFill>
                <a:latin typeface="Helvetica Neue Light"/>
                <a:ea typeface="Helvetica Neue Light"/>
                <a:cs typeface="Helvetica Neue Light"/>
                <a:sym typeface="Helvetica Neue Light"/>
              </a:rPr>
              <a:t> máquina física integrada en una red informática en la que funcionan uno o varios servidores basados en software. </a:t>
            </a:r>
            <a:endParaRPr sz="800">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Clr>
                <a:srgbClr val="A6FFCA"/>
              </a:buClr>
              <a:buSzPts val="1400"/>
              <a:buFont typeface="Helvetica Neue Light"/>
              <a:buChar char="●"/>
            </a:pPr>
            <a:r>
              <a:rPr b="1" lang="es">
                <a:solidFill>
                  <a:schemeClr val="dk1"/>
                </a:solidFill>
                <a:highlight>
                  <a:srgbClr val="A6FFCA"/>
                </a:highlight>
                <a:latin typeface="Helvetica Neue"/>
                <a:ea typeface="Helvetica Neue"/>
                <a:cs typeface="Helvetica Neue"/>
                <a:sym typeface="Helvetica Neue"/>
              </a:rPr>
              <a:t>Servidor software:</a:t>
            </a:r>
            <a:r>
              <a:rPr lang="es">
                <a:solidFill>
                  <a:schemeClr val="dk1"/>
                </a:solidFill>
                <a:latin typeface="Helvetica Neue Light"/>
                <a:ea typeface="Helvetica Neue Light"/>
                <a:cs typeface="Helvetica Neue Light"/>
                <a:sym typeface="Helvetica Neue Light"/>
              </a:rPr>
              <a:t> programa que ofrece un servicio especial que otros programas pueden usar a nivel local o a través de una red. </a:t>
            </a:r>
            <a:endParaRPr sz="8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84" name="Google Shape;84;p17"/>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s"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s" sz="2000">
                <a:latin typeface="Anton"/>
                <a:ea typeface="Anton"/>
                <a:cs typeface="Anton"/>
                <a:sym typeface="Anton"/>
              </a:rPr>
              <a:t>Clase 15</a:t>
            </a:r>
            <a:endParaRPr i="1" sz="2000">
              <a:latin typeface="Anton"/>
              <a:ea typeface="Anton"/>
              <a:cs typeface="Anton"/>
              <a:sym typeface="Anton"/>
            </a:endParaRPr>
          </a:p>
        </p:txBody>
      </p:sp>
      <p:pic>
        <p:nvPicPr>
          <p:cNvPr id="85" name="Google Shape;85;p1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6" name="Google Shape;86;p17"/>
          <p:cNvSpPr txBox="1"/>
          <p:nvPr/>
        </p:nvSpPr>
        <p:spPr>
          <a:xfrm>
            <a:off x="4816925" y="1390175"/>
            <a:ext cx="37557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a:solidFill>
                  <a:schemeClr val="dk1"/>
                </a:solidFill>
                <a:highlight>
                  <a:srgbClr val="A6FFCA"/>
                </a:highlight>
                <a:latin typeface="Helvetica Neue"/>
                <a:ea typeface="Helvetica Neue"/>
                <a:cs typeface="Helvetica Neue"/>
                <a:sym typeface="Helvetica Neue"/>
              </a:rPr>
              <a:t>SEO</a:t>
            </a:r>
            <a:r>
              <a:rPr b="1" lang="es">
                <a:solidFill>
                  <a:schemeClr val="dk1"/>
                </a:solidFill>
                <a:latin typeface="Helvetica Neue"/>
                <a:ea typeface="Helvetica Neue"/>
                <a:cs typeface="Helvetica Neue"/>
                <a:sym typeface="Helvetica Neue"/>
              </a:rPr>
              <a:t>: </a:t>
            </a:r>
            <a:r>
              <a:rPr lang="es">
                <a:solidFill>
                  <a:schemeClr val="dk1"/>
                </a:solidFill>
                <a:latin typeface="Helvetica Neue Light"/>
                <a:ea typeface="Helvetica Neue Light"/>
                <a:cs typeface="Helvetica Neue Light"/>
                <a:sym typeface="Helvetica Neue Light"/>
              </a:rPr>
              <a:t>“Search Engine Optimization”, es decir, Optimización de Motores de Búsqueda. El objetivo general del SEO es mejorar la posición de un sitio web, en los motores de búsqueda.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aphicFrame>
        <p:nvGraphicFramePr>
          <p:cNvPr id="498" name="Google Shape;498;p62"/>
          <p:cNvGraphicFramePr/>
          <p:nvPr/>
        </p:nvGraphicFramePr>
        <p:xfrm>
          <a:off x="154125" y="76200"/>
          <a:ext cx="3000000" cy="3000000"/>
        </p:xfrm>
        <a:graphic>
          <a:graphicData uri="http://schemas.openxmlformats.org/drawingml/2006/table">
            <a:tbl>
              <a:tblPr>
                <a:noFill/>
                <a:tableStyleId>{22667E86-52A5-498E-BD3C-4E064A72CB2F}</a:tableStyleId>
              </a:tblPr>
              <a:tblGrid>
                <a:gridCol w="2945825"/>
                <a:gridCol w="3822275"/>
                <a:gridCol w="2069375"/>
              </a:tblGrid>
              <a:tr h="680000">
                <a:tc gridSpan="2">
                  <a:txBody>
                    <a:bodyPr/>
                    <a:lstStyle/>
                    <a:p>
                      <a:pPr indent="0" lvl="0" marL="0" rtl="0" algn="l">
                        <a:spcBef>
                          <a:spcPts val="0"/>
                        </a:spcBef>
                        <a:spcAft>
                          <a:spcPts val="0"/>
                        </a:spcAft>
                        <a:buNone/>
                      </a:pPr>
                      <a:r>
                        <a:rPr i="1" lang="es" sz="2200">
                          <a:solidFill>
                            <a:schemeClr val="dk1"/>
                          </a:solidFill>
                          <a:latin typeface="Anton"/>
                          <a:ea typeface="Anton"/>
                          <a:cs typeface="Anton"/>
                          <a:sym typeface="Anton"/>
                        </a:rPr>
                        <a:t>TERCERA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Implementación de módulos de Node</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s" sz="1600">
                          <a:solidFill>
                            <a:schemeClr val="dk1"/>
                          </a:solidFill>
                          <a:latin typeface="Helvetica Neue"/>
                          <a:ea typeface="Helvetica Neue"/>
                          <a:cs typeface="Helvetica Neue"/>
                          <a:sym typeface="Helvetica Neue"/>
                        </a:rPr>
                        <a:t>Formato</a:t>
                      </a:r>
                      <a:r>
                        <a:rPr b="1" lang="es" sz="1600">
                          <a:solidFill>
                            <a:srgbClr val="434343"/>
                          </a:solidFill>
                          <a:latin typeface="Helvetica Neue"/>
                          <a:ea typeface="Helvetica Neue"/>
                          <a:cs typeface="Helvetica Neue"/>
                          <a:sym typeface="Helvetica Neue"/>
                        </a:rPr>
                        <a:t>:</a:t>
                      </a:r>
                      <a:r>
                        <a:rPr lang="es" sz="1600">
                          <a:solidFill>
                            <a:srgbClr val="434343"/>
                          </a:solidFill>
                          <a:latin typeface="Helvetica Neue Light"/>
                          <a:ea typeface="Helvetica Neue Light"/>
                          <a:cs typeface="Helvetica Neue Light"/>
                          <a:sym typeface="Helvetica Neue Light"/>
                        </a:rPr>
                        <a:t> archivo package.json y package-lock.json (en carpeta comprimida).</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Inicializar npm en el proyecto y configurar el package con los datos pertinentes al mismo.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Instalar y agregar las dependencias nodemon y node-sass al proyecto, además de los scripts necesarios para la compilación de archivos de SASS.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En caso de utilizar otro módulo de npm, agregarlo como dependencia al proyecto.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Metadatos del proyecto: archivo package.json con información relevante del proyecto como el nombre y una mínima descripción.</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Scripts de npm: para poder generar los archivos de CSS que va a necesitar luego el sitio web.</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Dependencias del proyecto: además de nodemon y node-sass, que deben estar detalladas en el package.json como dependencias, también debe estar cualquier librería o módulo que agregues, como puede ser el caso de un framework CSS.</a:t>
                      </a:r>
                      <a:endParaRPr sz="15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499" name="Google Shape;499;p62"/>
          <p:cNvGrpSpPr/>
          <p:nvPr/>
        </p:nvGrpSpPr>
        <p:grpSpPr>
          <a:xfrm>
            <a:off x="7238163" y="76212"/>
            <a:ext cx="1454415" cy="629697"/>
            <a:chOff x="7120275" y="764100"/>
            <a:chExt cx="1634174" cy="707525"/>
          </a:xfrm>
        </p:grpSpPr>
        <p:pic>
          <p:nvPicPr>
            <p:cNvPr id="500" name="Google Shape;500;p62"/>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501" name="Google Shape;501;p62"/>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sz="800">
                  <a:solidFill>
                    <a:srgbClr val="FFFFFF"/>
                  </a:solidFill>
                  <a:latin typeface="Helvetica Neue"/>
                  <a:ea typeface="Helvetica Neue"/>
                  <a:cs typeface="Helvetica Neue"/>
                  <a:sym typeface="Helvetica Neue"/>
                </a:rPr>
                <a:t>3</a:t>
              </a:r>
              <a:endParaRPr b="1" sz="800">
                <a:solidFill>
                  <a:srgbClr val="FFFFFF"/>
                </a:solidFill>
                <a:latin typeface="Helvetica Neue"/>
                <a:ea typeface="Helvetica Neue"/>
                <a:cs typeface="Helvetica Neue"/>
                <a:sym typeface="Helvetica Neue"/>
              </a:endParaRPr>
            </a:p>
          </p:txBody>
        </p:sp>
      </p:grpSp>
      <p:pic>
        <p:nvPicPr>
          <p:cNvPr id="502" name="Google Shape;502;p6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03" name="Google Shape;503;p62"/>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graphicFrame>
        <p:nvGraphicFramePr>
          <p:cNvPr id="508" name="Google Shape;508;p63"/>
          <p:cNvGraphicFramePr/>
          <p:nvPr/>
        </p:nvGraphicFramePr>
        <p:xfrm>
          <a:off x="154125" y="76200"/>
          <a:ext cx="3000000" cy="3000000"/>
        </p:xfrm>
        <a:graphic>
          <a:graphicData uri="http://schemas.openxmlformats.org/drawingml/2006/table">
            <a:tbl>
              <a:tblPr>
                <a:noFill/>
                <a:tableStyleId>{22667E86-52A5-498E-BD3C-4E064A72CB2F}</a:tableStyleId>
              </a:tblPr>
              <a:tblGrid>
                <a:gridCol w="2945825"/>
                <a:gridCol w="3822275"/>
                <a:gridCol w="2069375"/>
              </a:tblGrid>
              <a:tr h="680000">
                <a:tc gridSpan="2">
                  <a:txBody>
                    <a:bodyPr/>
                    <a:lstStyle/>
                    <a:p>
                      <a:pPr indent="0" lvl="0" marL="0" rtl="0" algn="l">
                        <a:spcBef>
                          <a:spcPts val="0"/>
                        </a:spcBef>
                        <a:spcAft>
                          <a:spcPts val="0"/>
                        </a:spcAft>
                        <a:buNone/>
                      </a:pPr>
                      <a:r>
                        <a:rPr i="1" lang="es" sz="2200">
                          <a:solidFill>
                            <a:schemeClr val="dk1"/>
                          </a:solidFill>
                          <a:latin typeface="Anton"/>
                          <a:ea typeface="Anton"/>
                          <a:cs typeface="Anton"/>
                          <a:sym typeface="Anton"/>
                        </a:rPr>
                        <a:t>TERCERA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s" sz="1600">
                          <a:latin typeface="Helvetica Neue"/>
                          <a:ea typeface="Helvetica Neue"/>
                          <a:cs typeface="Helvetica Neue"/>
                          <a:sym typeface="Helvetica Neue"/>
                        </a:rPr>
                        <a:t>Repositorio en Github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s" sz="1600">
                          <a:solidFill>
                            <a:schemeClr val="dk1"/>
                          </a:solidFill>
                          <a:latin typeface="Helvetica Neue"/>
                          <a:ea typeface="Helvetica Neue"/>
                          <a:cs typeface="Helvetica Neue"/>
                          <a:sym typeface="Helvetica Neue"/>
                        </a:rPr>
                        <a:t>Formato</a:t>
                      </a:r>
                      <a:r>
                        <a:rPr b="1" lang="es" sz="1600">
                          <a:solidFill>
                            <a:srgbClr val="434343"/>
                          </a:solidFill>
                          <a:latin typeface="Helvetica Neue"/>
                          <a:ea typeface="Helvetica Neue"/>
                          <a:cs typeface="Helvetica Neue"/>
                          <a:sym typeface="Helvetica Neue"/>
                        </a:rPr>
                        <a:t>:</a:t>
                      </a:r>
                      <a:r>
                        <a:rPr lang="es" sz="1600">
                          <a:solidFill>
                            <a:srgbClr val="434343"/>
                          </a:solidFill>
                          <a:latin typeface="Helvetica Neue Light"/>
                          <a:ea typeface="Helvetica Neue Light"/>
                          <a:cs typeface="Helvetica Neue Light"/>
                          <a:sym typeface="Helvetica Neue Light"/>
                        </a:rPr>
                        <a:t> link al repositorio en Github donde está hosteado el proyecto.</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Utilizar git de forma correcta para versionar el proyecto.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s" sz="1500">
                          <a:latin typeface="Helvetica Neue Light"/>
                          <a:ea typeface="Helvetica Neue Light"/>
                          <a:cs typeface="Helvetica Neue Light"/>
                          <a:sym typeface="Helvetica Neue Light"/>
                        </a:rPr>
                        <a:t>Hacer uso de Github para brindar acceso al proyecto versionado.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500">
                          <a:solidFill>
                            <a:schemeClr val="dk1"/>
                          </a:solidFill>
                        </a:rPr>
                        <a:t>&gt;&gt;</a:t>
                      </a:r>
                      <a:r>
                        <a:rPr b="1" lang="es"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Enviar al repositorio todos los archivos necesarios para visualizar correctamente la web.</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Utilizar .gitignore para evitar enviar archivos irrelevantes para la presentación como node_modules.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s" sz="1500">
                          <a:latin typeface="Helvetica Neue Light"/>
                          <a:ea typeface="Helvetica Neue Light"/>
                          <a:cs typeface="Helvetica Neue Light"/>
                          <a:sym typeface="Helvetica Neue Light"/>
                        </a:rPr>
                        <a:t>En el repositorio se muestran los commit realizados para actualizar/versionar el código.</a:t>
                      </a:r>
                      <a:endParaRPr sz="15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509" name="Google Shape;509;p63"/>
          <p:cNvGrpSpPr/>
          <p:nvPr/>
        </p:nvGrpSpPr>
        <p:grpSpPr>
          <a:xfrm>
            <a:off x="7238163" y="76212"/>
            <a:ext cx="1454415" cy="629697"/>
            <a:chOff x="7120275" y="764100"/>
            <a:chExt cx="1634174" cy="707525"/>
          </a:xfrm>
        </p:grpSpPr>
        <p:pic>
          <p:nvPicPr>
            <p:cNvPr id="510" name="Google Shape;510;p63"/>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511" name="Google Shape;511;p63"/>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s" sz="800">
                  <a:solidFill>
                    <a:srgbClr val="FFFFFF"/>
                  </a:solidFill>
                  <a:latin typeface="Helvetica Neue"/>
                  <a:ea typeface="Helvetica Neue"/>
                  <a:cs typeface="Helvetica Neue"/>
                  <a:sym typeface="Helvetica Neue"/>
                </a:rPr>
                <a:t>3</a:t>
              </a:r>
              <a:endParaRPr b="1" sz="800">
                <a:solidFill>
                  <a:srgbClr val="FFFFFF"/>
                </a:solidFill>
                <a:latin typeface="Helvetica Neue"/>
                <a:ea typeface="Helvetica Neue"/>
                <a:cs typeface="Helvetica Neue"/>
                <a:sym typeface="Helvetica Neue"/>
              </a:endParaRPr>
            </a:p>
          </p:txBody>
        </p:sp>
      </p:grpSp>
      <p:pic>
        <p:nvPicPr>
          <p:cNvPr id="512" name="Google Shape;512;p6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13" name="Google Shape;513;p63"/>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7" name="Shape 517"/>
        <p:cNvGrpSpPr/>
        <p:nvPr/>
      </p:nvGrpSpPr>
      <p:grpSpPr>
        <a:xfrm>
          <a:off x="0" y="0"/>
          <a:ext cx="0" cy="0"/>
          <a:chOff x="0" y="0"/>
          <a:chExt cx="0" cy="0"/>
        </a:xfrm>
      </p:grpSpPr>
      <p:sp>
        <p:nvSpPr>
          <p:cNvPr id="518" name="Google Shape;518;p64"/>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19" name="Google Shape;519;p64"/>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23" name="Shape 523"/>
        <p:cNvGrpSpPr/>
        <p:nvPr/>
      </p:nvGrpSpPr>
      <p:grpSpPr>
        <a:xfrm>
          <a:off x="0" y="0"/>
          <a:ext cx="0" cy="0"/>
          <a:chOff x="0" y="0"/>
          <a:chExt cx="0" cy="0"/>
        </a:xfrm>
      </p:grpSpPr>
      <p:sp>
        <p:nvSpPr>
          <p:cNvPr id="524" name="Google Shape;524;p65"/>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525" name="Google Shape;525;p65"/>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526" name="Google Shape;526;p6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6"/>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Char char="●"/>
            </a:pPr>
            <a:r>
              <a:rPr lang="es" sz="18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Cliente FTP, SFTP</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Cyberduck</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Char char="●"/>
            </a:pPr>
            <a:r>
              <a:rPr lang="es" sz="1800" u="sng">
                <a:solidFill>
                  <a:schemeClr val="accent1"/>
                </a:solidFill>
                <a:latin typeface="Helvetica Neue Light"/>
                <a:ea typeface="Helvetica Neue Light"/>
                <a:cs typeface="Helvetica Neue Light"/>
                <a:sym typeface="Helvetica Neue Light"/>
                <a:hlinkClick r:id="rId4">
                  <a:extLst>
                    <a:ext uri="{A12FA001-AC4F-418D-AE19-62706E023703}">
                      <ahyp:hlinkClr val="tx"/>
                    </a:ext>
                  </a:extLst>
                </a:hlinkClick>
              </a:rPr>
              <a:t>Cliente FTP, SFTP</a:t>
            </a:r>
            <a:r>
              <a:rPr b="1" i="1" lang="es" sz="1800">
                <a:solidFill>
                  <a:schemeClr val="dk1"/>
                </a:solidFill>
                <a:latin typeface="Helvetica Neue"/>
                <a:ea typeface="Helvetica Neue"/>
                <a:cs typeface="Helvetica Neue"/>
                <a:sym typeface="Helvetica Neue"/>
              </a:rPr>
              <a:t> </a:t>
            </a:r>
            <a:r>
              <a:rPr i="1" lang="es" sz="1800">
                <a:solidFill>
                  <a:schemeClr val="dk1"/>
                </a:solidFill>
                <a:latin typeface="Helvetica Neue"/>
                <a:ea typeface="Helvetica Neue"/>
                <a:cs typeface="Helvetica Neue"/>
                <a:sym typeface="Helvetica Neue"/>
              </a:rPr>
              <a:t>|</a:t>
            </a:r>
            <a:r>
              <a:rPr b="1" i="1" lang="es" sz="1800">
                <a:solidFill>
                  <a:schemeClr val="dk1"/>
                </a:solidFill>
                <a:latin typeface="Helvetica Neue"/>
                <a:ea typeface="Helvetica Neue"/>
                <a:cs typeface="Helvetica Neue"/>
                <a:sym typeface="Helvetica Neue"/>
              </a:rPr>
              <a:t> WinSCP</a:t>
            </a:r>
            <a:endParaRPr b="1" i="1"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Char char="●"/>
            </a:pPr>
            <a:r>
              <a:rPr lang="es" sz="1800" u="sng">
                <a:solidFill>
                  <a:schemeClr val="accent1"/>
                </a:solidFill>
                <a:latin typeface="Helvetica Neue Light"/>
                <a:ea typeface="Helvetica Neue Light"/>
                <a:cs typeface="Helvetica Neue Light"/>
                <a:sym typeface="Helvetica Neue Light"/>
                <a:hlinkClick r:id="rId5">
                  <a:extLst>
                    <a:ext uri="{A12FA001-AC4F-418D-AE19-62706E023703}">
                      <ahyp:hlinkClr val="tx"/>
                    </a:ext>
                  </a:extLst>
                </a:hlinkClick>
              </a:rPr>
              <a:t>Hosting para sitios web estáticos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a:solidFill>
                  <a:schemeClr val="dk1"/>
                </a:solidFill>
                <a:latin typeface="Helvetica Neue"/>
                <a:ea typeface="Helvetica Neue"/>
                <a:cs typeface="Helvetica Neue"/>
                <a:sym typeface="Helvetica Neue"/>
              </a:rPr>
              <a:t>Netlify</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lang="es" sz="1800" u="sng">
                <a:solidFill>
                  <a:schemeClr val="accent1"/>
                </a:solidFill>
                <a:latin typeface="Helvetica Neue Light"/>
                <a:ea typeface="Helvetica Neue Light"/>
                <a:cs typeface="Helvetica Neue Light"/>
                <a:sym typeface="Helvetica Neue Light"/>
                <a:hlinkClick r:id="rId6">
                  <a:extLst>
                    <a:ext uri="{A12FA001-AC4F-418D-AE19-62706E023703}">
                      <ahyp:hlinkClr val="tx"/>
                    </a:ext>
                  </a:extLst>
                </a:hlinkClick>
              </a:rPr>
              <a:t>Hosting para sitios web estáticos</a:t>
            </a:r>
            <a:r>
              <a:rPr b="1" i="1" lang="es" sz="1800">
                <a:solidFill>
                  <a:schemeClr val="dk1"/>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 </a:t>
            </a:r>
            <a:r>
              <a:rPr b="1" i="1" lang="es" sz="1800">
                <a:solidFill>
                  <a:schemeClr val="dk1"/>
                </a:solidFill>
                <a:latin typeface="Helvetica Neue"/>
                <a:ea typeface="Helvetica Neue"/>
                <a:cs typeface="Helvetica Neue"/>
                <a:sym typeface="Helvetica Neue"/>
              </a:rPr>
              <a:t>Vercel</a:t>
            </a:r>
            <a:endParaRPr b="1" i="1" sz="1800">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532" name="Google Shape;532;p66"/>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pic>
        <p:nvPicPr>
          <p:cNvPr id="533" name="Google Shape;533;p66"/>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534" name="Google Shape;534;p66"/>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5" name="Google Shape;535;p66"/>
          <p:cNvPicPr preferRelativeResize="0"/>
          <p:nvPr/>
        </p:nvPicPr>
        <p:blipFill rotWithShape="1">
          <a:blip r:embed="rId9">
            <a:alphaModFix/>
          </a:blip>
          <a:srcRect b="0" l="0" r="0" t="0"/>
          <a:stretch/>
        </p:blipFill>
        <p:spPr>
          <a:xfrm>
            <a:off x="1831534" y="1997140"/>
            <a:ext cx="545131" cy="545131"/>
          </a:xfrm>
          <a:prstGeom prst="rect">
            <a:avLst/>
          </a:prstGeom>
          <a:noFill/>
          <a:ln>
            <a:noFill/>
          </a:ln>
        </p:spPr>
      </p:pic>
      <p:sp>
        <p:nvSpPr>
          <p:cNvPr id="536" name="Google Shape;536;p66"/>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s" sz="1400" u="none" cap="none" strike="noStrike">
                <a:solidFill>
                  <a:schemeClr val="dk1"/>
                </a:solidFill>
                <a:highlight>
                  <a:schemeClr val="lt1"/>
                </a:highlight>
                <a:latin typeface="Helvetica Neue Light"/>
                <a:ea typeface="Helvetica Neue Light"/>
                <a:cs typeface="Helvetica Neue Light"/>
                <a:sym typeface="Helvetica Neue Light"/>
              </a:rPr>
              <a:t>Disponible en nuestro repositorio.</a:t>
            </a:r>
            <a:endParaRPr b="0" i="0" sz="14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67"/>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542" name="Google Shape;542;p67"/>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s" sz="2200">
                <a:solidFill>
                  <a:srgbClr val="E0FF00"/>
                </a:solidFill>
                <a:latin typeface="Helvetica Neue Light"/>
                <a:ea typeface="Helvetica Neue Light"/>
                <a:cs typeface="Helvetica Neue Light"/>
                <a:sym typeface="Helvetica Neue Light"/>
              </a:rPr>
              <a:t>Configuración de un hosting y acceso al servidor.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sp>
        <p:nvSpPr>
          <p:cNvPr id="547" name="Google Shape;547;p68"/>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548" name="Google Shape;548;p68"/>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0" name="Shape 90"/>
        <p:cNvGrpSpPr/>
        <p:nvPr/>
      </p:nvGrpSpPr>
      <p:grpSpPr>
        <a:xfrm>
          <a:off x="0" y="0"/>
          <a:ext cx="0" cy="0"/>
          <a:chOff x="0" y="0"/>
          <a:chExt cx="0" cy="0"/>
        </a:xfrm>
      </p:grpSpPr>
      <p:sp>
        <p:nvSpPr>
          <p:cNvPr id="91" name="Google Shape;91;p1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92" name="Google Shape;92;p1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 name="Shape 96"/>
        <p:cNvGrpSpPr/>
        <p:nvPr/>
      </p:nvGrpSpPr>
      <p:grpSpPr>
        <a:xfrm>
          <a:off x="0" y="0"/>
          <a:ext cx="0" cy="0"/>
          <a:chOff x="0" y="0"/>
          <a:chExt cx="0" cy="0"/>
        </a:xfrm>
      </p:grpSpPr>
      <p:sp>
        <p:nvSpPr>
          <p:cNvPr id="97" name="Google Shape;97;p19"/>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259999"/>
              <a:buNone/>
            </a:pPr>
            <a:r>
              <a:rPr i="1" lang="es" sz="2000">
                <a:latin typeface="Anton"/>
                <a:ea typeface="Anton"/>
                <a:cs typeface="Anton"/>
                <a:sym typeface="Anton"/>
              </a:rPr>
              <a:t>MAPA DE CONCEPTOS CLASE 16</a:t>
            </a:r>
            <a:endParaRPr i="1" sz="2000">
              <a:latin typeface="Anton"/>
              <a:ea typeface="Anton"/>
              <a:cs typeface="Anton"/>
              <a:sym typeface="Anton"/>
            </a:endParaRPr>
          </a:p>
        </p:txBody>
      </p:sp>
      <p:pic>
        <p:nvPicPr>
          <p:cNvPr id="98" name="Google Shape;98;p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9" name="Google Shape;99;p1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00" name="Google Shape;100;p19"/>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Dominio</a:t>
            </a:r>
            <a:endParaRPr sz="1100">
              <a:solidFill>
                <a:srgbClr val="FFFFFF"/>
              </a:solidFill>
              <a:latin typeface="Helvetica Neue"/>
              <a:ea typeface="Helvetica Neue"/>
              <a:cs typeface="Helvetica Neue"/>
              <a:sym typeface="Helvetica Neue"/>
            </a:endParaRPr>
          </a:p>
        </p:txBody>
      </p:sp>
      <p:sp>
        <p:nvSpPr>
          <p:cNvPr id="101" name="Google Shape;101;p19"/>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Dominio ≠ Hosting</a:t>
            </a:r>
            <a:endParaRPr b="0" i="0" sz="1100" u="none" cap="none" strike="noStrike">
              <a:solidFill>
                <a:srgbClr val="222222"/>
              </a:solidFill>
              <a:latin typeface="Helvetica Neue"/>
              <a:ea typeface="Helvetica Neue"/>
              <a:cs typeface="Helvetica Neue"/>
              <a:sym typeface="Helvetica Neue"/>
            </a:endParaRPr>
          </a:p>
        </p:txBody>
      </p:sp>
      <p:cxnSp>
        <p:nvCxnSpPr>
          <p:cNvPr id="102" name="Google Shape;102;p19"/>
          <p:cNvCxnSpPr>
            <a:endCxn id="101"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03" name="Google Shape;103;p19"/>
          <p:cNvCxnSpPr>
            <a:endCxn id="104"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04" name="Google Shape;104;p19"/>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Introducción</a:t>
            </a:r>
            <a:endParaRPr b="0" i="0" sz="1100" u="none" cap="none" strike="noStrike">
              <a:solidFill>
                <a:srgbClr val="222222"/>
              </a:solidFill>
              <a:latin typeface="Helvetica Neue"/>
              <a:ea typeface="Helvetica Neue"/>
              <a:cs typeface="Helvetica Neue"/>
              <a:sym typeface="Helvetica Neue"/>
            </a:endParaRPr>
          </a:p>
        </p:txBody>
      </p:sp>
      <p:cxnSp>
        <p:nvCxnSpPr>
          <p:cNvPr id="105" name="Google Shape;105;p19"/>
          <p:cNvCxnSpPr/>
          <p:nvPr/>
        </p:nvCxnSpPr>
        <p:spPr>
          <a:xfrm>
            <a:off x="4101500" y="1507150"/>
            <a:ext cx="958200" cy="0"/>
          </a:xfrm>
          <a:prstGeom prst="straightConnector1">
            <a:avLst/>
          </a:prstGeom>
          <a:noFill/>
          <a:ln cap="flat" cmpd="sng" w="9525">
            <a:solidFill>
              <a:srgbClr val="CCCCCC"/>
            </a:solidFill>
            <a:prstDash val="solid"/>
            <a:round/>
            <a:headEnd len="med" w="med" type="oval"/>
            <a:tailEnd len="med" w="med" type="oval"/>
          </a:ln>
        </p:spPr>
      </p:cxnSp>
      <p:sp>
        <p:nvSpPr>
          <p:cNvPr id="106" name="Google Shape;106;p19"/>
          <p:cNvSpPr/>
          <p:nvPr/>
        </p:nvSpPr>
        <p:spPr>
          <a:xfrm>
            <a:off x="5053600" y="136675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Esqueleto</a:t>
            </a:r>
            <a:endParaRPr b="0" i="0" sz="1100" u="none" cap="none" strike="noStrike">
              <a:solidFill>
                <a:srgbClr val="222222"/>
              </a:solidFill>
              <a:latin typeface="Helvetica Neue"/>
              <a:ea typeface="Helvetica Neue"/>
              <a:cs typeface="Helvetica Neue"/>
              <a:sym typeface="Helvetica Neue"/>
            </a:endParaRPr>
          </a:p>
        </p:txBody>
      </p:sp>
      <p:cxnSp>
        <p:nvCxnSpPr>
          <p:cNvPr id="107" name="Google Shape;107;p19"/>
          <p:cNvCxnSpPr/>
          <p:nvPr/>
        </p:nvCxnSpPr>
        <p:spPr>
          <a:xfrm>
            <a:off x="4101500" y="15071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08" name="Google Shape;108;p19"/>
          <p:cNvSpPr/>
          <p:nvPr/>
        </p:nvSpPr>
        <p:spPr>
          <a:xfrm>
            <a:off x="5059825" y="177470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Registro</a:t>
            </a:r>
            <a:endParaRPr b="0" i="0" sz="1100" u="none" cap="none" strike="noStrike">
              <a:solidFill>
                <a:srgbClr val="222222"/>
              </a:solidFill>
              <a:latin typeface="Helvetica Neue"/>
              <a:ea typeface="Helvetica Neue"/>
              <a:cs typeface="Helvetica Neue"/>
              <a:sym typeface="Helvetica Neue"/>
            </a:endParaRPr>
          </a:p>
        </p:txBody>
      </p:sp>
      <p:sp>
        <p:nvSpPr>
          <p:cNvPr id="109" name="Google Shape;109;p19"/>
          <p:cNvSpPr/>
          <p:nvPr/>
        </p:nvSpPr>
        <p:spPr>
          <a:xfrm>
            <a:off x="243600" y="22347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FFFFFF"/>
                </a:solidFill>
                <a:latin typeface="Helvetica Neue"/>
                <a:ea typeface="Helvetica Neue"/>
                <a:cs typeface="Helvetica Neue"/>
                <a:sym typeface="Helvetica Neue"/>
              </a:rPr>
              <a:t>Hosting</a:t>
            </a:r>
            <a:endParaRPr b="0" i="0" sz="1100" u="none" cap="none" strike="noStrike">
              <a:solidFill>
                <a:srgbClr val="FFFFFF"/>
              </a:solidFill>
              <a:latin typeface="Helvetica Neue"/>
              <a:ea typeface="Helvetica Neue"/>
              <a:cs typeface="Helvetica Neue"/>
              <a:sym typeface="Helvetica Neue"/>
            </a:endParaRPr>
          </a:p>
        </p:txBody>
      </p:sp>
      <p:cxnSp>
        <p:nvCxnSpPr>
          <p:cNvPr id="110" name="Google Shape;110;p19"/>
          <p:cNvCxnSpPr>
            <a:endCxn id="109" idx="0"/>
          </p:cNvCxnSpPr>
          <p:nvPr/>
        </p:nvCxnSpPr>
        <p:spPr>
          <a:xfrm>
            <a:off x="970050" y="1450575"/>
            <a:ext cx="0" cy="784200"/>
          </a:xfrm>
          <a:prstGeom prst="straightConnector1">
            <a:avLst/>
          </a:prstGeom>
          <a:noFill/>
          <a:ln cap="flat" cmpd="sng" w="9525">
            <a:solidFill>
              <a:srgbClr val="CCCCCC"/>
            </a:solidFill>
            <a:prstDash val="solid"/>
            <a:round/>
            <a:headEnd len="med" w="med" type="oval"/>
            <a:tailEnd len="med" w="med" type="oval"/>
          </a:ln>
        </p:spPr>
      </p:cxnSp>
      <p:sp>
        <p:nvSpPr>
          <p:cNvPr id="111" name="Google Shape;111;p19"/>
          <p:cNvSpPr/>
          <p:nvPr/>
        </p:nvSpPr>
        <p:spPr>
          <a:xfrm>
            <a:off x="2648593" y="23925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Planes</a:t>
            </a:r>
            <a:endParaRPr b="0" i="0" sz="1100" u="none" cap="none" strike="noStrike">
              <a:solidFill>
                <a:srgbClr val="222222"/>
              </a:solidFill>
              <a:latin typeface="Helvetica Neue"/>
              <a:ea typeface="Helvetica Neue"/>
              <a:cs typeface="Helvetica Neue"/>
              <a:sym typeface="Helvetica Neue"/>
            </a:endParaRPr>
          </a:p>
        </p:txBody>
      </p:sp>
      <p:cxnSp>
        <p:nvCxnSpPr>
          <p:cNvPr id="112" name="Google Shape;112;p19"/>
          <p:cNvCxnSpPr>
            <a:endCxn id="111" idx="1"/>
          </p:cNvCxnSpPr>
          <p:nvPr/>
        </p:nvCxnSpPr>
        <p:spPr>
          <a:xfrm>
            <a:off x="1690393" y="2532990"/>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13" name="Google Shape;113;p19"/>
          <p:cNvCxnSpPr>
            <a:endCxn id="114" idx="1"/>
          </p:cNvCxnSpPr>
          <p:nvPr/>
        </p:nvCxnSpPr>
        <p:spPr>
          <a:xfrm>
            <a:off x="1690400" y="2533013"/>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4" name="Google Shape;114;p19"/>
          <p:cNvSpPr/>
          <p:nvPr/>
        </p:nvSpPr>
        <p:spPr>
          <a:xfrm>
            <a:off x="2648600" y="2752613"/>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Registro</a:t>
            </a:r>
            <a:endParaRPr b="0" i="0" sz="1100" u="none" cap="none" strike="noStrike">
              <a:solidFill>
                <a:srgbClr val="222222"/>
              </a:solidFill>
              <a:latin typeface="Helvetica Neue"/>
              <a:ea typeface="Helvetica Neue"/>
              <a:cs typeface="Helvetica Neue"/>
              <a:sym typeface="Helvetica Neue"/>
            </a:endParaRPr>
          </a:p>
        </p:txBody>
      </p:sp>
      <p:cxnSp>
        <p:nvCxnSpPr>
          <p:cNvPr id="115" name="Google Shape;115;p19"/>
          <p:cNvCxnSpPr/>
          <p:nvPr/>
        </p:nvCxnSpPr>
        <p:spPr>
          <a:xfrm>
            <a:off x="4101500" y="2893025"/>
            <a:ext cx="958200" cy="0"/>
          </a:xfrm>
          <a:prstGeom prst="straightConnector1">
            <a:avLst/>
          </a:prstGeom>
          <a:noFill/>
          <a:ln cap="flat" cmpd="sng" w="9525">
            <a:solidFill>
              <a:srgbClr val="CCCCCC"/>
            </a:solidFill>
            <a:prstDash val="solid"/>
            <a:round/>
            <a:headEnd len="med" w="med" type="oval"/>
            <a:tailEnd len="med" w="med" type="oval"/>
          </a:ln>
        </p:spPr>
      </p:cxnSp>
      <p:sp>
        <p:nvSpPr>
          <p:cNvPr id="116" name="Google Shape;116;p19"/>
          <p:cNvSpPr/>
          <p:nvPr/>
        </p:nvSpPr>
        <p:spPr>
          <a:xfrm>
            <a:off x="5053600" y="275262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Configuraciones</a:t>
            </a:r>
            <a:endParaRPr b="0" i="0" sz="1100" u="none" cap="none" strike="noStrike">
              <a:solidFill>
                <a:srgbClr val="222222"/>
              </a:solidFill>
              <a:latin typeface="Helvetica Neue"/>
              <a:ea typeface="Helvetica Neue"/>
              <a:cs typeface="Helvetica Neue"/>
              <a:sym typeface="Helvetica Neue"/>
            </a:endParaRPr>
          </a:p>
        </p:txBody>
      </p:sp>
      <p:cxnSp>
        <p:nvCxnSpPr>
          <p:cNvPr id="117" name="Google Shape;117;p19"/>
          <p:cNvCxnSpPr/>
          <p:nvPr/>
        </p:nvCxnSpPr>
        <p:spPr>
          <a:xfrm>
            <a:off x="4101500" y="2893025"/>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8" name="Google Shape;118;p19"/>
          <p:cNvSpPr/>
          <p:nvPr/>
        </p:nvSpPr>
        <p:spPr>
          <a:xfrm>
            <a:off x="5059825" y="31605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Helvetica Neue"/>
                <a:ea typeface="Helvetica Neue"/>
                <a:cs typeface="Helvetica Neue"/>
                <a:sym typeface="Helvetica Neue"/>
              </a:rPr>
              <a:t>Asociar hosting-dominio</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 name="Shape 122"/>
        <p:cNvGrpSpPr/>
        <p:nvPr/>
      </p:nvGrpSpPr>
      <p:grpSpPr>
        <a:xfrm>
          <a:off x="0" y="0"/>
          <a:ext cx="0" cy="0"/>
          <a:chOff x="0" y="0"/>
          <a:chExt cx="0" cy="0"/>
        </a:xfrm>
      </p:grpSpPr>
      <p:sp>
        <p:nvSpPr>
          <p:cNvPr id="123" name="Google Shape;123;p20"/>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5" name="Google Shape;125;p20"/>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6" name="Google Shape;126;p20"/>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27" name="Google Shape;127;p20"/>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28" name="Google Shape;128;p20"/>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29" name="Google Shape;129;p20"/>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0" name="Google Shape;130;p20"/>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31" name="Google Shape;131;p20"/>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 name="Google Shape;133;p20"/>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34" name="Google Shape;134;p20"/>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35" name="Google Shape;135;p20"/>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36" name="Google Shape;136;p20"/>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37" name="Google Shape;137;p20"/>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0"/>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0"/>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15</a:t>
            </a:r>
            <a:endParaRPr b="0" i="0" sz="1400" u="none" cap="none" strike="noStrike">
              <a:solidFill>
                <a:srgbClr val="000000"/>
              </a:solidFill>
              <a:latin typeface="Helvetica Neue"/>
              <a:ea typeface="Helvetica Neue"/>
              <a:cs typeface="Helvetica Neue"/>
              <a:sym typeface="Helvetica Neue"/>
            </a:endParaRPr>
          </a:p>
        </p:txBody>
      </p:sp>
      <p:cxnSp>
        <p:nvCxnSpPr>
          <p:cNvPr id="140" name="Google Shape;140;p20"/>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41" name="Google Shape;141;p20"/>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42" name="Google Shape;142;p20"/>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43" name="Google Shape;143;p20"/>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44" name="Google Shape;144;p20"/>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45" name="Google Shape;145;p2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46" name="Google Shape;146;p20"/>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16</a:t>
            </a:r>
            <a:endParaRPr b="0" i="0" sz="1400" u="none" cap="none" strike="noStrike">
              <a:solidFill>
                <a:srgbClr val="000000"/>
              </a:solidFill>
              <a:latin typeface="Helvetica Neue"/>
              <a:ea typeface="Helvetica Neue"/>
              <a:cs typeface="Helvetica Neue"/>
              <a:sym typeface="Helvetica Neue"/>
            </a:endParaRPr>
          </a:p>
        </p:txBody>
      </p:sp>
      <p:sp>
        <p:nvSpPr>
          <p:cNvPr id="147" name="Google Shape;147;p20"/>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148" name="Google Shape;148;p20"/>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49" name="Google Shape;149;p20"/>
          <p:cNvSpPr txBox="1"/>
          <p:nvPr/>
        </p:nvSpPr>
        <p:spPr>
          <a:xfrm>
            <a:off x="17853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50" name="Google Shape;150;p20"/>
          <p:cNvPicPr preferRelativeResize="0"/>
          <p:nvPr/>
        </p:nvPicPr>
        <p:blipFill rotWithShape="1">
          <a:blip r:embed="rId5">
            <a:alphaModFix/>
          </a:blip>
          <a:srcRect b="0" l="0" r="0" t="0"/>
          <a:stretch/>
        </p:blipFill>
        <p:spPr>
          <a:xfrm>
            <a:off x="1449575" y="2450300"/>
            <a:ext cx="365625" cy="365625"/>
          </a:xfrm>
          <a:prstGeom prst="rect">
            <a:avLst/>
          </a:prstGeom>
          <a:noFill/>
          <a:ln>
            <a:noFill/>
          </a:ln>
        </p:spPr>
      </p:pic>
      <p:sp>
        <p:nvSpPr>
          <p:cNvPr id="151" name="Google Shape;151;p20"/>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Subida al Servidor</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2" name="Google Shape;152;p20"/>
          <p:cNvSpPr txBox="1"/>
          <p:nvPr/>
        </p:nvSpPr>
        <p:spPr>
          <a:xfrm>
            <a:off x="1794188" y="30265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SASS II + SEO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3" name="Google Shape;153;p20"/>
          <p:cNvPicPr preferRelativeResize="0"/>
          <p:nvPr/>
        </p:nvPicPr>
        <p:blipFill rotWithShape="1">
          <a:blip r:embed="rId6">
            <a:alphaModFix/>
          </a:blip>
          <a:srcRect b="0" l="0" r="0" t="0"/>
          <a:stretch/>
        </p:blipFill>
        <p:spPr>
          <a:xfrm>
            <a:off x="1487038" y="3023888"/>
            <a:ext cx="307150" cy="307150"/>
          </a:xfrm>
          <a:prstGeom prst="rect">
            <a:avLst/>
          </a:prstGeom>
          <a:noFill/>
          <a:ln>
            <a:noFill/>
          </a:ln>
        </p:spPr>
      </p:pic>
      <p:sp>
        <p:nvSpPr>
          <p:cNvPr id="154" name="Google Shape;154;p20"/>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s"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5" name="Google Shape;155;p20"/>
          <p:cNvSpPr txBox="1"/>
          <p:nvPr/>
        </p:nvSpPr>
        <p:spPr>
          <a:xfrm>
            <a:off x="40801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SUBIDA AL SERVIDOR</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6" name="Google Shape;156;p20"/>
          <p:cNvPicPr preferRelativeResize="0"/>
          <p:nvPr/>
        </p:nvPicPr>
        <p:blipFill rotWithShape="1">
          <a:blip r:embed="rId7">
            <a:alphaModFix/>
          </a:blip>
          <a:srcRect b="0" l="0" r="0" t="0"/>
          <a:stretch/>
        </p:blipFill>
        <p:spPr>
          <a:xfrm>
            <a:off x="3780700" y="2995399"/>
            <a:ext cx="306000" cy="306000"/>
          </a:xfrm>
          <a:prstGeom prst="rect">
            <a:avLst/>
          </a:prstGeom>
          <a:noFill/>
          <a:ln>
            <a:noFill/>
          </a:ln>
        </p:spPr>
      </p:pic>
      <p:sp>
        <p:nvSpPr>
          <p:cNvPr id="157" name="Google Shape;157;p20"/>
          <p:cNvSpPr txBox="1"/>
          <p:nvPr/>
        </p:nvSpPr>
        <p:spPr>
          <a:xfrm>
            <a:off x="4104375" y="29759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CUARTA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158" name="Google Shape;158;p20"/>
          <p:cNvSpPr txBox="1"/>
          <p:nvPr/>
        </p:nvSpPr>
        <p:spPr>
          <a:xfrm>
            <a:off x="65185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59" name="Google Shape;159;p20"/>
          <p:cNvPicPr preferRelativeResize="0"/>
          <p:nvPr/>
        </p:nvPicPr>
        <p:blipFill rotWithShape="1">
          <a:blip r:embed="rId6">
            <a:alphaModFix/>
          </a:blip>
          <a:srcRect b="0" l="0" r="0" t="0"/>
          <a:stretch/>
        </p:blipFill>
        <p:spPr>
          <a:xfrm>
            <a:off x="6211438" y="2566688"/>
            <a:ext cx="307150" cy="307150"/>
          </a:xfrm>
          <a:prstGeom prst="rect">
            <a:avLst/>
          </a:prstGeom>
          <a:noFill/>
          <a:ln>
            <a:noFill/>
          </a:ln>
        </p:spPr>
      </p:pic>
      <p:pic>
        <p:nvPicPr>
          <p:cNvPr id="160" name="Google Shape;160;p20"/>
          <p:cNvPicPr preferRelativeResize="0"/>
          <p:nvPr/>
        </p:nvPicPr>
        <p:blipFill>
          <a:blip r:embed="rId8">
            <a:alphaModFix/>
          </a:blip>
          <a:stretch>
            <a:fillRect/>
          </a:stretch>
        </p:blipFill>
        <p:spPr>
          <a:xfrm>
            <a:off x="3791950" y="2579075"/>
            <a:ext cx="283500" cy="28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64" name="Shape 164"/>
        <p:cNvGrpSpPr/>
        <p:nvPr/>
      </p:nvGrpSpPr>
      <p:grpSpPr>
        <a:xfrm>
          <a:off x="0" y="0"/>
          <a:ext cx="0" cy="0"/>
          <a:chOff x="0" y="0"/>
          <a:chExt cx="0" cy="0"/>
        </a:xfrm>
      </p:grpSpPr>
      <p:sp>
        <p:nvSpPr>
          <p:cNvPr id="165" name="Google Shape;165;p21"/>
          <p:cNvSpPr txBox="1"/>
          <p:nvPr/>
        </p:nvSpPr>
        <p:spPr>
          <a:xfrm>
            <a:off x="809550" y="1663475"/>
            <a:ext cx="7524900" cy="254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s" sz="1800">
                <a:latin typeface="Helvetica Neue Light"/>
                <a:ea typeface="Helvetica Neue Light"/>
                <a:cs typeface="Helvetica Neue Light"/>
                <a:sym typeface="Helvetica Neue Light"/>
              </a:rPr>
              <a:t>Accede al material complementario </a:t>
            </a:r>
            <a:r>
              <a:rPr lang="es" sz="1800" u="sng">
                <a:solidFill>
                  <a:schemeClr val="hlink"/>
                </a:solidFill>
                <a:latin typeface="Helvetica Neue Light"/>
                <a:ea typeface="Helvetica Neue Light"/>
                <a:cs typeface="Helvetica Neue Light"/>
                <a:sym typeface="Helvetica Neue Light"/>
                <a:hlinkClick r:id="rId3"/>
              </a:rPr>
              <a:t>aquí</a:t>
            </a:r>
            <a:r>
              <a:rPr lang="es"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66" name="Google Shape;166;p21"/>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167" name="Google Shape;167;p21"/>
          <p:cNvPicPr preferRelativeResize="0"/>
          <p:nvPr/>
        </p:nvPicPr>
        <p:blipFill rotWithShape="1">
          <a:blip r:embed="rId5">
            <a:alphaModFix/>
          </a:blip>
          <a:srcRect b="0" l="0" r="0" t="0"/>
          <a:stretch/>
        </p:blipFill>
        <p:spPr>
          <a:xfrm>
            <a:off x="3978738" y="651775"/>
            <a:ext cx="1186525" cy="1186525"/>
          </a:xfrm>
          <a:prstGeom prst="rect">
            <a:avLst/>
          </a:prstGeom>
          <a:noFill/>
          <a:ln>
            <a:noFill/>
          </a:ln>
        </p:spPr>
      </p:pic>
      <p:pic>
        <p:nvPicPr>
          <p:cNvPr id="168" name="Google Shape;168;p21"/>
          <p:cNvPicPr preferRelativeResize="0"/>
          <p:nvPr/>
        </p:nvPicPr>
        <p:blipFill>
          <a:blip r:embed="rId6">
            <a:alphaModFix/>
          </a:blip>
          <a:stretch>
            <a:fillRect/>
          </a:stretch>
        </p:blipFill>
        <p:spPr>
          <a:xfrm>
            <a:off x="3103195" y="2703725"/>
            <a:ext cx="2937604" cy="1962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